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8" autoAdjust="0"/>
    <p:restoredTop sz="94660"/>
  </p:normalViewPr>
  <p:slideViewPr>
    <p:cSldViewPr snapToGrid="0">
      <p:cViewPr varScale="1">
        <p:scale>
          <a:sx n="48" d="100"/>
          <a:sy n="48" d="100"/>
        </p:scale>
        <p:origin x="72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1BF0-2C30-4079-8D42-B6D49743B506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C2EE-D09E-4C58-ADAB-C6C700DEA3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157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1BF0-2C30-4079-8D42-B6D49743B506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C2EE-D09E-4C58-ADAB-C6C700DEA3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777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1BF0-2C30-4079-8D42-B6D49743B506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C2EE-D09E-4C58-ADAB-C6C700DEA3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796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1BF0-2C30-4079-8D42-B6D49743B506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C2EE-D09E-4C58-ADAB-C6C700DEA3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041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1BF0-2C30-4079-8D42-B6D49743B506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C2EE-D09E-4C58-ADAB-C6C700DEA3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085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1BF0-2C30-4079-8D42-B6D49743B506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C2EE-D09E-4C58-ADAB-C6C700DEA3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162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1BF0-2C30-4079-8D42-B6D49743B506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C2EE-D09E-4C58-ADAB-C6C700DEA3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426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1BF0-2C30-4079-8D42-B6D49743B506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C2EE-D09E-4C58-ADAB-C6C700DEA3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723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1BF0-2C30-4079-8D42-B6D49743B506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C2EE-D09E-4C58-ADAB-C6C700DEA3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210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1BF0-2C30-4079-8D42-B6D49743B506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C2EE-D09E-4C58-ADAB-C6C700DEA3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680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1BF0-2C30-4079-8D42-B6D49743B506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C2EE-D09E-4C58-ADAB-C6C700DEA3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736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31BF0-2C30-4079-8D42-B6D49743B506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4C2EE-D09E-4C58-ADAB-C6C700DEA3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476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gif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D3B903-1E19-4930-9DD5-769C3345BBC2}"/>
              </a:ext>
            </a:extLst>
          </p:cNvPr>
          <p:cNvSpPr/>
          <p:nvPr/>
        </p:nvSpPr>
        <p:spPr>
          <a:xfrm>
            <a:off x="431419" y="716203"/>
            <a:ext cx="47762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err="1">
                <a:ea typeface="Gill Sans"/>
                <a:cs typeface="Times New Roman" panose="02020603050405020304" pitchFamily="18" charset="0"/>
              </a:rPr>
              <a:t>Savoury</a:t>
            </a:r>
            <a:r>
              <a:rPr lang="en-US" b="1" u="sng" dirty="0">
                <a:ea typeface="Gill Sans"/>
                <a:cs typeface="Times New Roman" panose="02020603050405020304" pitchFamily="18" charset="0"/>
              </a:rPr>
              <a:t> rice</a:t>
            </a:r>
            <a:endParaRPr lang="en-GB" u="sng" dirty="0">
              <a:ea typeface="Gill Sans"/>
              <a:cs typeface="Times New Roman" panose="02020603050405020304" pitchFamily="18" charset="0"/>
            </a:endParaRPr>
          </a:p>
          <a:p>
            <a:r>
              <a:rPr lang="en-US" sz="1200" b="1" dirty="0">
                <a:ea typeface="Gill Sans"/>
                <a:cs typeface="Times New Roman" panose="02020603050405020304" pitchFamily="18" charset="0"/>
              </a:rPr>
              <a:t> </a:t>
            </a:r>
            <a:endParaRPr lang="en-GB" sz="1200" dirty="0">
              <a:ea typeface="Gill Sans"/>
              <a:cs typeface="Times New Roman" panose="02020603050405020304" pitchFamily="18" charset="0"/>
            </a:endParaRPr>
          </a:p>
          <a:p>
            <a:r>
              <a:rPr lang="en-US" sz="1200" b="1" dirty="0">
                <a:ea typeface="Gill Sans"/>
                <a:cs typeface="Times New Roman" panose="02020603050405020304" pitchFamily="18" charset="0"/>
              </a:rPr>
              <a:t>Ingredients</a:t>
            </a:r>
            <a:endParaRPr lang="en-GB" sz="1200" dirty="0">
              <a:ea typeface="Gill Sans"/>
              <a:cs typeface="Times New Roman" panose="02020603050405020304" pitchFamily="18" charset="0"/>
            </a:endParaRP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200" dirty="0">
                <a:ea typeface="Gill Sans"/>
                <a:cs typeface="Times New Roman" panose="02020603050405020304" pitchFamily="18" charset="0"/>
              </a:rPr>
              <a:t>1 onion </a:t>
            </a:r>
            <a:endParaRPr lang="en-GB" sz="1200" dirty="0">
              <a:ea typeface="Gill Sans"/>
              <a:cs typeface="Times New Roman" panose="02020603050405020304" pitchFamily="18" charset="0"/>
            </a:endParaRP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200" dirty="0">
                <a:ea typeface="Gill Sans"/>
                <a:cs typeface="Times New Roman" panose="02020603050405020304" pitchFamily="18" charset="0"/>
              </a:rPr>
              <a:t>3 mushrooms </a:t>
            </a:r>
            <a:endParaRPr lang="en-GB" sz="1200" dirty="0">
              <a:ea typeface="Gill Sans"/>
              <a:cs typeface="Times New Roman" panose="02020603050405020304" pitchFamily="18" charset="0"/>
            </a:endParaRP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200" dirty="0">
                <a:ea typeface="Gill Sans"/>
                <a:cs typeface="Times New Roman" panose="02020603050405020304" pitchFamily="18" charset="0"/>
              </a:rPr>
              <a:t>1/2 red pepper</a:t>
            </a:r>
            <a:endParaRPr lang="en-GB" sz="1200" dirty="0">
              <a:ea typeface="Gill Sans"/>
              <a:cs typeface="Times New Roman" panose="02020603050405020304" pitchFamily="18" charset="0"/>
            </a:endParaRP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200" dirty="0">
                <a:ea typeface="Gill Sans"/>
                <a:cs typeface="Times New Roman" panose="02020603050405020304" pitchFamily="18" charset="0"/>
              </a:rPr>
              <a:t>1 tomato</a:t>
            </a:r>
            <a:endParaRPr lang="en-GB" sz="1200" dirty="0">
              <a:ea typeface="Gill Sans"/>
              <a:cs typeface="Times New Roman" panose="02020603050405020304" pitchFamily="18" charset="0"/>
            </a:endParaRP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200" dirty="0" smtClean="0">
                <a:ea typeface="Gill Sans"/>
                <a:cs typeface="Times New Roman" panose="02020603050405020304" pitchFamily="18" charset="0"/>
              </a:rPr>
              <a:t>1dsp oil </a:t>
            </a:r>
            <a:endParaRPr lang="en-GB" sz="1200" dirty="0">
              <a:ea typeface="Gill Sans"/>
              <a:cs typeface="Times New Roman" panose="02020603050405020304" pitchFamily="18" charset="0"/>
            </a:endParaRP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200" dirty="0">
                <a:ea typeface="Gill Sans"/>
                <a:cs typeface="Times New Roman" panose="02020603050405020304" pitchFamily="18" charset="0"/>
              </a:rPr>
              <a:t>150g long grain rice </a:t>
            </a:r>
            <a:endParaRPr lang="en-GB" sz="1200" dirty="0">
              <a:ea typeface="Gill Sans"/>
              <a:cs typeface="Times New Roman" panose="02020603050405020304" pitchFamily="18" charset="0"/>
            </a:endParaRP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200" dirty="0">
                <a:ea typeface="Gill Sans"/>
                <a:cs typeface="Times New Roman" panose="02020603050405020304" pitchFamily="18" charset="0"/>
              </a:rPr>
              <a:t>550ml water, boiling</a:t>
            </a:r>
            <a:endParaRPr lang="en-GB" sz="1200" dirty="0">
              <a:ea typeface="Gill Sans"/>
              <a:cs typeface="Times New Roman" panose="02020603050405020304" pitchFamily="18" charset="0"/>
            </a:endParaRP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200" dirty="0" smtClean="0">
                <a:ea typeface="Gill Sans"/>
                <a:cs typeface="Times New Roman" panose="02020603050405020304" pitchFamily="18" charset="0"/>
              </a:rPr>
              <a:t>1 tea</a:t>
            </a:r>
            <a:r>
              <a:rPr lang="en-US" sz="1200" dirty="0" smtClean="0">
                <a:ea typeface="Gill Sans"/>
                <a:cs typeface="Times New Roman" panose="02020603050405020304" pitchFamily="18" charset="0"/>
              </a:rPr>
              <a:t>spoon </a:t>
            </a:r>
            <a:r>
              <a:rPr lang="en-US" sz="1200" dirty="0">
                <a:ea typeface="Gill Sans"/>
                <a:cs typeface="Times New Roman" panose="02020603050405020304" pitchFamily="18" charset="0"/>
              </a:rPr>
              <a:t>vegetable stock powder or cube</a:t>
            </a:r>
            <a:endParaRPr lang="en-GB" sz="1200" dirty="0">
              <a:ea typeface="Gill Sans"/>
              <a:cs typeface="Times New Roman" panose="02020603050405020304" pitchFamily="18" charset="0"/>
            </a:endParaRP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200" dirty="0">
                <a:ea typeface="Gill Sans"/>
                <a:cs typeface="Times New Roman" panose="02020603050405020304" pitchFamily="18" charset="0"/>
              </a:rPr>
              <a:t>50g peas </a:t>
            </a:r>
            <a:endParaRPr lang="en-GB" sz="1200" dirty="0">
              <a:ea typeface="Gill Sans"/>
              <a:cs typeface="Times New Roman" panose="02020603050405020304" pitchFamily="18" charset="0"/>
            </a:endParaRP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200" dirty="0">
                <a:ea typeface="Gill Sans"/>
                <a:cs typeface="Times New Roman" panose="02020603050405020304" pitchFamily="18" charset="0"/>
              </a:rPr>
              <a:t>1 </a:t>
            </a:r>
            <a:r>
              <a:rPr lang="en-US" sz="1200" dirty="0" err="1" smtClean="0">
                <a:ea typeface="Gill Sans"/>
                <a:cs typeface="Times New Roman" panose="02020603050405020304" pitchFamily="18" charset="0"/>
              </a:rPr>
              <a:t>dsp</a:t>
            </a:r>
            <a:r>
              <a:rPr lang="en-US" sz="1200" dirty="0" smtClean="0">
                <a:ea typeface="Gill Sans"/>
                <a:cs typeface="Times New Roman" panose="02020603050405020304" pitchFamily="18" charset="0"/>
              </a:rPr>
              <a:t> </a:t>
            </a:r>
            <a:r>
              <a:rPr lang="en-US" sz="1200" dirty="0">
                <a:ea typeface="Gill Sans"/>
                <a:cs typeface="Times New Roman" panose="02020603050405020304" pitchFamily="18" charset="0"/>
              </a:rPr>
              <a:t>curry powder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GB" sz="1200" dirty="0">
              <a:ea typeface="Gill Sans"/>
              <a:cs typeface="Times New Roman" panose="02020603050405020304" pitchFamily="18" charset="0"/>
            </a:endParaRPr>
          </a:p>
          <a:p>
            <a:r>
              <a:rPr lang="en-US" sz="1200" b="1" dirty="0">
                <a:ea typeface="Gill Sans"/>
                <a:cs typeface="Times New Roman" panose="02020603050405020304" pitchFamily="18" charset="0"/>
              </a:rPr>
              <a:t>Method</a:t>
            </a:r>
            <a:endParaRPr lang="en-GB" sz="1200" dirty="0">
              <a:ea typeface="Gill Sans"/>
              <a:cs typeface="Times New Roman" panose="02020603050405020304" pitchFamily="18" charset="0"/>
            </a:endParaRPr>
          </a:p>
          <a:p>
            <a:r>
              <a:rPr lang="en-US" sz="1200" dirty="0">
                <a:ea typeface="Gill Sans"/>
                <a:cs typeface="Times New Roman" panose="02020603050405020304" pitchFamily="18" charset="0"/>
              </a:rPr>
              <a:t>1. Prepare the vegetables:</a:t>
            </a:r>
            <a:endParaRPr lang="en-GB" sz="1200" dirty="0">
              <a:ea typeface="Gill Sans"/>
              <a:cs typeface="Times New Roman" panose="02020603050405020304" pitchFamily="18" charset="0"/>
            </a:endParaRPr>
          </a:p>
          <a:p>
            <a:pPr marL="342900" indent="-342900">
              <a:buSzPts val="800"/>
              <a:buBlip>
                <a:blip r:embed="rId2"/>
              </a:buBlip>
              <a:tabLst>
                <a:tab pos="228600" algn="l"/>
                <a:tab pos="349250" algn="l"/>
              </a:tabLst>
            </a:pPr>
            <a:r>
              <a:rPr lang="en-US" sz="1200" dirty="0">
                <a:ea typeface="Gill Sans"/>
                <a:cs typeface="Times New Roman" panose="02020603050405020304" pitchFamily="18" charset="0"/>
              </a:rPr>
              <a:t>peel and chop the onion;</a:t>
            </a:r>
            <a:endParaRPr lang="en-GB" sz="1200" dirty="0">
              <a:ea typeface="Gill Sans"/>
              <a:cs typeface="Times New Roman" panose="02020603050405020304" pitchFamily="18" charset="0"/>
            </a:endParaRPr>
          </a:p>
          <a:p>
            <a:pPr marL="342900" indent="-342900">
              <a:buSzPts val="800"/>
              <a:buBlip>
                <a:blip r:embed="rId2"/>
              </a:buBlip>
              <a:tabLst>
                <a:tab pos="228600" algn="l"/>
                <a:tab pos="349250" algn="l"/>
              </a:tabLst>
            </a:pPr>
            <a:r>
              <a:rPr lang="en-US" sz="1200" dirty="0">
                <a:ea typeface="Gill Sans"/>
                <a:cs typeface="Times New Roman" panose="02020603050405020304" pitchFamily="18" charset="0"/>
              </a:rPr>
              <a:t>slice the mushrooms;</a:t>
            </a:r>
            <a:endParaRPr lang="en-GB" sz="1200" dirty="0">
              <a:ea typeface="Gill Sans"/>
              <a:cs typeface="Times New Roman" panose="02020603050405020304" pitchFamily="18" charset="0"/>
            </a:endParaRPr>
          </a:p>
          <a:p>
            <a:pPr marL="342900" indent="-342900">
              <a:buSzPts val="800"/>
              <a:buBlip>
                <a:blip r:embed="rId2"/>
              </a:buBlip>
              <a:tabLst>
                <a:tab pos="228600" algn="l"/>
                <a:tab pos="349250" algn="l"/>
              </a:tabLst>
            </a:pPr>
            <a:r>
              <a:rPr lang="en-US" sz="1200" dirty="0">
                <a:ea typeface="Gill Sans"/>
                <a:cs typeface="Times New Roman" panose="02020603050405020304" pitchFamily="18" charset="0"/>
              </a:rPr>
              <a:t>dice the red pepper;</a:t>
            </a:r>
            <a:endParaRPr lang="en-GB" sz="1200" dirty="0">
              <a:ea typeface="Gill Sans"/>
              <a:cs typeface="Times New Roman" panose="02020603050405020304" pitchFamily="18" charset="0"/>
            </a:endParaRPr>
          </a:p>
          <a:p>
            <a:pPr marL="342900" indent="-342900">
              <a:buSzPts val="800"/>
              <a:buBlip>
                <a:blip r:embed="rId2"/>
              </a:buBlip>
              <a:tabLst>
                <a:tab pos="228600" algn="l"/>
                <a:tab pos="349250" algn="l"/>
              </a:tabLst>
            </a:pPr>
            <a:r>
              <a:rPr lang="en-US" sz="1200" dirty="0">
                <a:ea typeface="Gill Sans"/>
                <a:cs typeface="Times New Roman" panose="02020603050405020304" pitchFamily="18" charset="0"/>
              </a:rPr>
              <a:t>chop the tomato.</a:t>
            </a:r>
            <a:endParaRPr lang="en-GB" sz="1200" dirty="0">
              <a:ea typeface="Gill Sans"/>
              <a:cs typeface="Times New Roman" panose="02020603050405020304" pitchFamily="18" charset="0"/>
            </a:endParaRP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200" dirty="0">
                <a:ea typeface="Gill Sans"/>
                <a:cs typeface="Times New Roman" panose="02020603050405020304" pitchFamily="18" charset="0"/>
              </a:rPr>
              <a:t>2. Fry the onion in oil until soft.</a:t>
            </a:r>
            <a:endParaRPr lang="en-GB" sz="1200" dirty="0">
              <a:ea typeface="Gill Sans"/>
              <a:cs typeface="Times New Roman" panose="02020603050405020304" pitchFamily="18" charset="0"/>
            </a:endParaRP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200" dirty="0">
                <a:ea typeface="Gill Sans"/>
                <a:cs typeface="Times New Roman" panose="02020603050405020304" pitchFamily="18" charset="0"/>
              </a:rPr>
              <a:t>3. Add the mushrooms and red pepper and cook for a further 2 minutes. </a:t>
            </a:r>
            <a:endParaRPr lang="en-GB" sz="1200" dirty="0">
              <a:ea typeface="Gill Sans"/>
              <a:cs typeface="Times New Roman" panose="02020603050405020304" pitchFamily="18" charset="0"/>
            </a:endParaRP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200" dirty="0">
                <a:ea typeface="Gill Sans"/>
                <a:cs typeface="Times New Roman" panose="02020603050405020304" pitchFamily="18" charset="0"/>
              </a:rPr>
              <a:t>4. Stir in the rice. </a:t>
            </a:r>
            <a:endParaRPr lang="en-GB" sz="1200" dirty="0">
              <a:ea typeface="Gill Sans"/>
              <a:cs typeface="Times New Roman" panose="02020603050405020304" pitchFamily="18" charset="0"/>
            </a:endParaRP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200" dirty="0">
                <a:ea typeface="Gill Sans"/>
                <a:cs typeface="Times New Roman" panose="02020603050405020304" pitchFamily="18" charset="0"/>
              </a:rPr>
              <a:t>5. Mix the stock powder with the water.</a:t>
            </a:r>
            <a:endParaRPr lang="en-GB" sz="1200" dirty="0">
              <a:ea typeface="Gill Sans"/>
              <a:cs typeface="Times New Roman" panose="02020603050405020304" pitchFamily="18" charset="0"/>
            </a:endParaRP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200" dirty="0">
                <a:ea typeface="Gill Sans"/>
                <a:cs typeface="Times New Roman" panose="02020603050405020304" pitchFamily="18" charset="0"/>
              </a:rPr>
              <a:t>6. Add the stock, peas and curry powder. </a:t>
            </a:r>
            <a:endParaRPr lang="en-GB" sz="1200" dirty="0">
              <a:ea typeface="Gill Sans"/>
              <a:cs typeface="Times New Roman" panose="02020603050405020304" pitchFamily="18" charset="0"/>
            </a:endParaRP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200" dirty="0">
                <a:ea typeface="Gill Sans"/>
                <a:cs typeface="Times New Roman" panose="02020603050405020304" pitchFamily="18" charset="0"/>
              </a:rPr>
              <a:t>7. Simmer for 15 minutes, until the rice is tender. </a:t>
            </a:r>
            <a:endParaRPr lang="en-GB" sz="1200" dirty="0">
              <a:ea typeface="Gill Sans"/>
              <a:cs typeface="Times New Roman" panose="02020603050405020304" pitchFamily="18" charset="0"/>
            </a:endParaRP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200" dirty="0">
                <a:ea typeface="Gill Sans"/>
                <a:cs typeface="Times New Roman" panose="02020603050405020304" pitchFamily="18" charset="0"/>
              </a:rPr>
              <a:t>8. To serve place the rice in a bowl and sprinkle the chopped tomato on top. </a:t>
            </a:r>
            <a:endParaRPr lang="en-GB" sz="1200" dirty="0">
              <a:ea typeface="Gill Sans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1D4B33-4C6F-4B4F-B769-1E6B1870BEFB}"/>
              </a:ext>
            </a:extLst>
          </p:cNvPr>
          <p:cNvSpPr txBox="1"/>
          <p:nvPr/>
        </p:nvSpPr>
        <p:spPr>
          <a:xfrm>
            <a:off x="2819519" y="1140824"/>
            <a:ext cx="191452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200" b="1" dirty="0">
                <a:ea typeface="Gill Sans"/>
                <a:cs typeface="Times New Roman" panose="02020603050405020304" pitchFamily="18" charset="0"/>
              </a:rPr>
              <a:t>Equipment</a:t>
            </a:r>
            <a:endParaRPr lang="en-GB" sz="1200" dirty="0">
              <a:ea typeface="Gill Sans"/>
              <a:cs typeface="Times New Roman" panose="02020603050405020304" pitchFamily="18" charset="0"/>
            </a:endParaRP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200" dirty="0">
                <a:ea typeface="Gill Sans"/>
                <a:cs typeface="Times New Roman" panose="02020603050405020304" pitchFamily="18" charset="0"/>
              </a:rPr>
              <a:t>Chopping board, knife, saucepan, wooden spoon, weighing scales, measuring jug, measuring spoons, kettle</a:t>
            </a:r>
            <a:r>
              <a:rPr lang="en-US" dirty="0">
                <a:latin typeface="Arial Narrow" panose="020B0606020202030204" pitchFamily="34" charset="0"/>
                <a:ea typeface="Gill Sans"/>
                <a:cs typeface="Times New Roman" panose="02020603050405020304" pitchFamily="18" charset="0"/>
              </a:rPr>
              <a:t>.</a:t>
            </a:r>
            <a:endParaRPr lang="en-GB" dirty="0">
              <a:latin typeface="Gill Sans"/>
              <a:ea typeface="Gill Sans"/>
              <a:cs typeface="Times New Roman" panose="02020603050405020304" pitchFamily="18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1644B65-EC5C-4CF6-B89A-9387714E2802}"/>
              </a:ext>
            </a:extLst>
          </p:cNvPr>
          <p:cNvGrpSpPr/>
          <p:nvPr/>
        </p:nvGrpSpPr>
        <p:grpSpPr>
          <a:xfrm>
            <a:off x="8282559" y="719115"/>
            <a:ext cx="3617782" cy="4566217"/>
            <a:chOff x="5453554" y="282802"/>
            <a:chExt cx="3617782" cy="4566217"/>
          </a:xfrm>
        </p:grpSpPr>
        <p:pic>
          <p:nvPicPr>
            <p:cNvPr id="4109" name="Picture 13">
              <a:extLst>
                <a:ext uri="{FF2B5EF4-FFF2-40B4-BE49-F238E27FC236}">
                  <a16:creationId xmlns:a16="http://schemas.microsoft.com/office/drawing/2014/main" id="{33DD1240-EE7D-48E5-AC24-5E85DED20ED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lum bright="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8693" y="290531"/>
              <a:ext cx="1186457" cy="8608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08" name="Picture 12">
              <a:extLst>
                <a:ext uri="{FF2B5EF4-FFF2-40B4-BE49-F238E27FC236}">
                  <a16:creationId xmlns:a16="http://schemas.microsoft.com/office/drawing/2014/main" id="{3F00088E-E807-4F90-B381-B2F0DA8C4F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lum bright="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01092" y="290532"/>
              <a:ext cx="1126575" cy="8608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07" name="Picture 11">
              <a:extLst>
                <a:ext uri="{FF2B5EF4-FFF2-40B4-BE49-F238E27FC236}">
                  <a16:creationId xmlns:a16="http://schemas.microsoft.com/office/drawing/2014/main" id="{E5A5BAE6-421C-43D1-8219-2A8A5491BF4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lum bright="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1678" y="282802"/>
              <a:ext cx="1173101" cy="8763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06" name="Picture 10">
              <a:extLst>
                <a:ext uri="{FF2B5EF4-FFF2-40B4-BE49-F238E27FC236}">
                  <a16:creationId xmlns:a16="http://schemas.microsoft.com/office/drawing/2014/main" id="{94DF1782-5F3C-4DE3-A5BE-B6D1A85CF65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3554" y="1216165"/>
              <a:ext cx="1186457" cy="874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05" name="Picture 9">
              <a:extLst>
                <a:ext uri="{FF2B5EF4-FFF2-40B4-BE49-F238E27FC236}">
                  <a16:creationId xmlns:a16="http://schemas.microsoft.com/office/drawing/2014/main" id="{854E248F-9FB0-4695-866C-121ED722A2B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lum bright="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17213" y="1211668"/>
              <a:ext cx="1126575" cy="8548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04" name="Picture 8">
              <a:extLst>
                <a:ext uri="{FF2B5EF4-FFF2-40B4-BE49-F238E27FC236}">
                  <a16:creationId xmlns:a16="http://schemas.microsoft.com/office/drawing/2014/main" id="{C73BE8AA-CD79-497A-9853-98D4D5B28CF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lum bright="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1678" y="1214675"/>
              <a:ext cx="1173100" cy="8608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03" name="Picture 7">
              <a:extLst>
                <a:ext uri="{FF2B5EF4-FFF2-40B4-BE49-F238E27FC236}">
                  <a16:creationId xmlns:a16="http://schemas.microsoft.com/office/drawing/2014/main" id="{EBF383FA-0FBE-48D1-8FCF-C40422D201F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8003" y="2126798"/>
              <a:ext cx="1147836" cy="8608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02" name="Picture 6">
              <a:extLst>
                <a:ext uri="{FF2B5EF4-FFF2-40B4-BE49-F238E27FC236}">
                  <a16:creationId xmlns:a16="http://schemas.microsoft.com/office/drawing/2014/main" id="{E79B992C-646A-4132-A156-D2131FAC4F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17213" y="2116963"/>
              <a:ext cx="1139826" cy="855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01" name="Picture 5">
              <a:extLst>
                <a:ext uri="{FF2B5EF4-FFF2-40B4-BE49-F238E27FC236}">
                  <a16:creationId xmlns:a16="http://schemas.microsoft.com/office/drawing/2014/main" id="{175AF738-9320-447D-B546-F3229516CC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2497" y="2126798"/>
              <a:ext cx="1158839" cy="8551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00" name="Picture 4">
              <a:extLst>
                <a:ext uri="{FF2B5EF4-FFF2-40B4-BE49-F238E27FC236}">
                  <a16:creationId xmlns:a16="http://schemas.microsoft.com/office/drawing/2014/main" id="{1C4186C8-86CD-41F7-9F88-7512ACD5934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 cstate="print">
              <a:lum bright="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3048" y="3050949"/>
              <a:ext cx="1147468" cy="8608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Picture 3">
              <a:extLst>
                <a:ext uri="{FF2B5EF4-FFF2-40B4-BE49-F238E27FC236}">
                  <a16:creationId xmlns:a16="http://schemas.microsoft.com/office/drawing/2014/main" id="{5C3E73A0-434B-4865-A1A6-D371CCD259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17213" y="3055694"/>
              <a:ext cx="1139825" cy="8548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Picture 2">
              <a:extLst>
                <a:ext uri="{FF2B5EF4-FFF2-40B4-BE49-F238E27FC236}">
                  <a16:creationId xmlns:a16="http://schemas.microsoft.com/office/drawing/2014/main" id="{B92E74DC-675E-4549-91F6-E8FEE0C7ED6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2003" y="3043213"/>
              <a:ext cx="1139825" cy="8551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Picture 1">
              <a:extLst>
                <a:ext uri="{FF2B5EF4-FFF2-40B4-BE49-F238E27FC236}">
                  <a16:creationId xmlns:a16="http://schemas.microsoft.com/office/drawing/2014/main" id="{A62BEA11-78C5-4F4F-8469-A0AD482AFA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4554" y="3994150"/>
              <a:ext cx="1139825" cy="8548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5">
              <a:extLst>
                <a:ext uri="{FF2B5EF4-FFF2-40B4-BE49-F238E27FC236}">
                  <a16:creationId xmlns:a16="http://schemas.microsoft.com/office/drawing/2014/main" id="{9F55F279-B4C8-4994-B26B-FB2AF97A4C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58063" y="3989573"/>
              <a:ext cx="1139622" cy="8548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9F8F4515-E90B-4328-BBBB-E3882746C1D4}"/>
              </a:ext>
            </a:extLst>
          </p:cNvPr>
          <p:cNvSpPr/>
          <p:nvPr/>
        </p:nvSpPr>
        <p:spPr>
          <a:xfrm>
            <a:off x="8086597" y="5707211"/>
            <a:ext cx="3924797" cy="600164"/>
          </a:xfrm>
          <a:prstGeom prst="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GB" altLang="en-US" sz="1100" b="1" dirty="0">
                <a:solidFill>
                  <a:srgbClr val="FF0000"/>
                </a:solidFill>
                <a:cs typeface="Times New Roman" panose="02020603050405020304" pitchFamily="18" charset="0"/>
              </a:rPr>
              <a:t>SKILLS</a:t>
            </a:r>
            <a:endParaRPr lang="en-GB" altLang="en-US" sz="1100" b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GB" sz="1100" dirty="0"/>
              <a:t>Using the Hob, Weighing, Measuring, Bridge and claw, Using a kettle, Frying/simmering, Combining/mixing, Onion preparation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79999" y="1140824"/>
            <a:ext cx="2786959" cy="4955203"/>
          </a:xfrm>
          <a:prstGeom prst="rect">
            <a:avLst/>
          </a:prstGeom>
          <a:solidFill>
            <a:srgbClr val="FFC000"/>
          </a:solidFill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Safety rules:</a:t>
            </a:r>
          </a:p>
          <a:p>
            <a:endParaRPr lang="en-US" dirty="0"/>
          </a:p>
          <a:p>
            <a:r>
              <a:rPr lang="en-US" sz="1400" dirty="0" smtClean="0"/>
              <a:t>Tie back long hair remove </a:t>
            </a:r>
            <a:r>
              <a:rPr lang="en-US" sz="1400" dirty="0" err="1" smtClean="0"/>
              <a:t>jewellery</a:t>
            </a:r>
            <a:r>
              <a:rPr lang="en-US" sz="1400" dirty="0" smtClean="0"/>
              <a:t>,</a:t>
            </a:r>
          </a:p>
          <a:p>
            <a:r>
              <a:rPr lang="en-US" sz="1400" dirty="0" smtClean="0"/>
              <a:t>Put on a clean apron, wash hands.</a:t>
            </a:r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r>
              <a:rPr lang="en-US" sz="1400" dirty="0" smtClean="0"/>
              <a:t>Wash vegetables before use.</a:t>
            </a:r>
          </a:p>
          <a:p>
            <a:r>
              <a:rPr lang="en-US" sz="1400" dirty="0" smtClean="0"/>
              <a:t>Use bridge and claw grip.</a:t>
            </a:r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Attend frying pan at all times. Do not over heat oil.</a:t>
            </a:r>
          </a:p>
          <a:p>
            <a:endParaRPr lang="en-US" sz="1400" dirty="0"/>
          </a:p>
          <a:p>
            <a:r>
              <a:rPr lang="en-US" sz="1400" dirty="0" smtClean="0"/>
              <a:t>Stir occasionally to avoid rice burning</a:t>
            </a:r>
          </a:p>
          <a:p>
            <a:endParaRPr lang="en-US" sz="1400" dirty="0"/>
          </a:p>
          <a:p>
            <a:r>
              <a:rPr lang="en-US" sz="1400" dirty="0" smtClean="0"/>
              <a:t>Cool and chill, eat within 2 days.</a:t>
            </a:r>
            <a:endParaRPr lang="en-GB" sz="1400" dirty="0"/>
          </a:p>
        </p:txBody>
      </p:sp>
      <p:sp>
        <p:nvSpPr>
          <p:cNvPr id="4" name="Rectangular Callout 3"/>
          <p:cNvSpPr/>
          <p:nvPr/>
        </p:nvSpPr>
        <p:spPr>
          <a:xfrm>
            <a:off x="3410857" y="2264229"/>
            <a:ext cx="1524000" cy="1465941"/>
          </a:xfrm>
          <a:prstGeom prst="wedgeRectCallout">
            <a:avLst>
              <a:gd name="adj1" fmla="val -67500"/>
              <a:gd name="adj2" fmla="val -446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Use your mind map to help to develop this recipe by changing fruit, veg, meat, sauces </a:t>
            </a:r>
            <a:r>
              <a:rPr lang="en-US" sz="1400" dirty="0" err="1" smtClean="0"/>
              <a:t>etc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332899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04" y="102538"/>
            <a:ext cx="2720009" cy="56915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Evaluation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7367745"/>
              </p:ext>
            </p:extLst>
          </p:nvPr>
        </p:nvGraphicFramePr>
        <p:xfrm>
          <a:off x="178904" y="1695696"/>
          <a:ext cx="11032545" cy="3413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9348">
                  <a:extLst>
                    <a:ext uri="{9D8B030D-6E8A-4147-A177-3AD203B41FA5}">
                      <a16:colId xmlns:a16="http://schemas.microsoft.com/office/drawing/2014/main" val="3918159552"/>
                    </a:ext>
                  </a:extLst>
                </a:gridCol>
                <a:gridCol w="2991322">
                  <a:extLst>
                    <a:ext uri="{9D8B030D-6E8A-4147-A177-3AD203B41FA5}">
                      <a16:colId xmlns:a16="http://schemas.microsoft.com/office/drawing/2014/main" val="1884227992"/>
                    </a:ext>
                  </a:extLst>
                </a:gridCol>
                <a:gridCol w="2991322">
                  <a:extLst>
                    <a:ext uri="{9D8B030D-6E8A-4147-A177-3AD203B41FA5}">
                      <a16:colId xmlns:a16="http://schemas.microsoft.com/office/drawing/2014/main" val="1662744818"/>
                    </a:ext>
                  </a:extLst>
                </a:gridCol>
                <a:gridCol w="3110553">
                  <a:extLst>
                    <a:ext uri="{9D8B030D-6E8A-4147-A177-3AD203B41FA5}">
                      <a16:colId xmlns:a16="http://schemas.microsoft.com/office/drawing/2014/main" val="262172398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Pluses (+) (Good)</a:t>
                      </a:r>
                      <a:endParaRPr lang="en-GB" sz="12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Minuses (-) (Bad)</a:t>
                      </a:r>
                      <a:endParaRPr lang="en-GB" sz="12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Interesting points</a:t>
                      </a:r>
                      <a:endParaRPr lang="en-GB" sz="12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85105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Appearance</a:t>
                      </a:r>
                      <a:endParaRPr lang="en-GB" sz="12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39805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Smell</a:t>
                      </a:r>
                      <a:endParaRPr lang="en-GB" sz="12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35930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Taste</a:t>
                      </a:r>
                      <a:endParaRPr lang="en-GB" sz="12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84805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Texture</a:t>
                      </a:r>
                      <a:endParaRPr lang="en-GB" sz="12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36105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Eatwell guide</a:t>
                      </a:r>
                      <a:endParaRPr lang="en-GB" sz="12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949266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8904" y="563970"/>
            <a:ext cx="11489635" cy="6401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Follow up work</a:t>
            </a:r>
            <a:endParaRPr kumimoji="0" lang="en-GB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Evaluation of frittata (PMI)</a:t>
            </a:r>
            <a:endParaRPr kumimoji="0" lang="en-GB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Complete the table below with the Pluses (+) (good points), Minuses (-) (bad points) and Interesting points about your frittata</a:t>
            </a:r>
            <a:endParaRPr kumimoji="0" lang="en-GB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400" u="sng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u="sng" dirty="0" smtClean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u="sng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u="sng" dirty="0" smtClean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u="sng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u="sng" dirty="0" smtClean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u="sng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u="sng" dirty="0" smtClean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u="sng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u="sng" dirty="0" smtClean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u="sng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u="sng" dirty="0" smtClean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u="sng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400" u="sng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400" u="sng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Iterations (Improvements) if you made this recipe again</a:t>
            </a:r>
            <a:endParaRPr kumimoji="0" lang="en-GB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Explain the changes that could be made to this recipe to make a different or better version of frittata.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991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353</Words>
  <Application>Microsoft Office PowerPoint</Application>
  <PresentationFormat>Widescreen</PresentationFormat>
  <Paragraphs>112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Comic Sans MS</vt:lpstr>
      <vt:lpstr>Gill Sans</vt:lpstr>
      <vt:lpstr>Times New Roman</vt:lpstr>
      <vt:lpstr>Office Theme</vt:lpstr>
      <vt:lpstr>PowerPoint Presentation</vt:lpstr>
      <vt:lpstr>Evaluation</vt:lpstr>
    </vt:vector>
  </TitlesOfParts>
  <Company>Keswick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2020-06-08T15:12:15Z</dcterms:created>
  <dcterms:modified xsi:type="dcterms:W3CDTF">2020-06-08T15:32:58Z</dcterms:modified>
</cp:coreProperties>
</file>