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6" r:id="rId9"/>
    <p:sldId id="261" r:id="rId10"/>
    <p:sldId id="262" r:id="rId11"/>
    <p:sldId id="267" r:id="rId12"/>
    <p:sldId id="263" r:id="rId13"/>
    <p:sldId id="268" r:id="rId14"/>
    <p:sldId id="269" r:id="rId1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7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6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76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1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5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9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0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2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4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33BA7-150F-4635-96B2-FC794D22C67B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BF46-E094-4C10-8666-B37049A31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 l="33229" t="14478" r="26415" b="6805"/>
          <a:stretch>
            <a:fillRect/>
          </a:stretch>
        </p:blipFill>
        <p:spPr bwMode="auto">
          <a:xfrm rot="5400000">
            <a:off x="1907704" y="-675456"/>
            <a:ext cx="5328594" cy="792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055" y="1556792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Nutrients </a:t>
            </a:r>
            <a:r>
              <a:rPr lang="en-GB" dirty="0" smtClean="0">
                <a:solidFill>
                  <a:srgbClr val="FF0000"/>
                </a:solidFill>
              </a:rPr>
              <a:t>– Match up</a:t>
            </a:r>
            <a:endParaRPr lang="en-GB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Quick test – class knowledge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1. What </a:t>
            </a:r>
            <a:r>
              <a:rPr lang="en-GB" dirty="0"/>
              <a:t>is the function of proteins in the body?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needed for digestion.</a:t>
            </a:r>
            <a:br>
              <a:rPr lang="en-GB" dirty="0"/>
            </a:br>
            <a:r>
              <a:rPr lang="en-GB" dirty="0"/>
              <a:t>They needed for energy.</a:t>
            </a:r>
            <a:br>
              <a:rPr lang="en-GB" dirty="0"/>
            </a:br>
            <a:r>
              <a:rPr lang="en-GB" dirty="0"/>
              <a:t>They are needed for growth and repair of the body</a:t>
            </a:r>
            <a:r>
              <a:rPr lang="en-GB" dirty="0" smtClean="0"/>
              <a:t>.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2. What food is a good source of protein</a:t>
            </a:r>
            <a:r>
              <a:rPr lang="en-GB" dirty="0" smtClean="0"/>
              <a:t>?</a:t>
            </a:r>
          </a:p>
          <a:p>
            <a:r>
              <a:rPr lang="en-GB" dirty="0" smtClean="0"/>
              <a:t> </a:t>
            </a:r>
            <a:r>
              <a:rPr lang="en-GB" dirty="0"/>
              <a:t>Potatoes</a:t>
            </a:r>
            <a:br>
              <a:rPr lang="en-GB" dirty="0"/>
            </a:br>
            <a:r>
              <a:rPr lang="en-GB" dirty="0"/>
              <a:t>Sugar</a:t>
            </a:r>
            <a:br>
              <a:rPr lang="en-GB" dirty="0"/>
            </a:br>
            <a:r>
              <a:rPr lang="en-GB" dirty="0" smtClean="0"/>
              <a:t>Eggs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3. What is the function of carbohydrates in the body?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needed for digestion.</a:t>
            </a:r>
            <a:br>
              <a:rPr lang="en-GB" dirty="0"/>
            </a:br>
            <a:r>
              <a:rPr lang="en-GB" dirty="0"/>
              <a:t>They needed for energy.</a:t>
            </a:r>
            <a:br>
              <a:rPr lang="en-GB" dirty="0"/>
            </a:br>
            <a:r>
              <a:rPr lang="en-GB" dirty="0"/>
              <a:t>They are needed for growth and repair of the body.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4</a:t>
            </a:r>
            <a:r>
              <a:rPr lang="en-GB" dirty="0"/>
              <a:t>. What are starch and sugar types of? </a:t>
            </a:r>
            <a:endParaRPr lang="en-GB" dirty="0" smtClean="0"/>
          </a:p>
          <a:p>
            <a:r>
              <a:rPr lang="en-GB" dirty="0" smtClean="0"/>
              <a:t>Fat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Vitamin</a:t>
            </a:r>
            <a:br>
              <a:rPr lang="en-GB" dirty="0"/>
            </a:br>
            <a:r>
              <a:rPr lang="en-GB" dirty="0" smtClean="0"/>
              <a:t>Carbohydrate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5. Which type of fat comes from an animal source? </a:t>
            </a:r>
            <a:endParaRPr lang="en-GB" dirty="0" smtClean="0"/>
          </a:p>
          <a:p>
            <a:r>
              <a:rPr lang="en-GB" dirty="0" smtClean="0"/>
              <a:t>Unsaturated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Saturated</a:t>
            </a:r>
            <a:br>
              <a:rPr lang="en-GB" dirty="0"/>
            </a:br>
            <a:r>
              <a:rPr lang="en-GB" dirty="0" err="1" smtClean="0"/>
              <a:t>Dissaturated</a:t>
            </a:r>
            <a:endParaRPr lang="en-GB" dirty="0" smtClean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6. What food is a good source of fat? </a:t>
            </a:r>
          </a:p>
          <a:p>
            <a:r>
              <a:rPr lang="en-GB" dirty="0" smtClean="0"/>
              <a:t>Butter</a:t>
            </a:r>
            <a:br>
              <a:rPr lang="en-GB" dirty="0" smtClean="0"/>
            </a:br>
            <a:r>
              <a:rPr lang="en-GB" dirty="0" smtClean="0"/>
              <a:t>Vegetables</a:t>
            </a:r>
            <a:br>
              <a:rPr lang="en-GB" dirty="0" smtClean="0"/>
            </a:br>
            <a:r>
              <a:rPr lang="en-GB" dirty="0" smtClean="0"/>
              <a:t>Bread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7. What food is a good source of vitamin C? </a:t>
            </a:r>
          </a:p>
          <a:p>
            <a:r>
              <a:rPr lang="en-GB" dirty="0" smtClean="0"/>
              <a:t>Bread</a:t>
            </a:r>
            <a:br>
              <a:rPr lang="en-GB" dirty="0" smtClean="0"/>
            </a:br>
            <a:r>
              <a:rPr lang="en-GB" dirty="0" smtClean="0"/>
              <a:t>Oily fish</a:t>
            </a:r>
            <a:br>
              <a:rPr lang="en-GB" dirty="0" smtClean="0"/>
            </a:br>
            <a:r>
              <a:rPr lang="en-GB" dirty="0" smtClean="0"/>
              <a:t>Fruit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8. What is the function of vitamin D in the body?</a:t>
            </a:r>
          </a:p>
          <a:p>
            <a:r>
              <a:rPr lang="en-GB" dirty="0" smtClean="0"/>
              <a:t> Energy</a:t>
            </a:r>
            <a:br>
              <a:rPr lang="en-GB" dirty="0" smtClean="0"/>
            </a:br>
            <a:r>
              <a:rPr lang="en-GB" dirty="0" smtClean="0"/>
              <a:t>Formation of red blood cells</a:t>
            </a:r>
            <a:br>
              <a:rPr lang="en-GB" dirty="0" smtClean="0"/>
            </a:br>
            <a:r>
              <a:rPr lang="en-GB" dirty="0" smtClean="0"/>
              <a:t>Strong teeth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9. What is the function of iron in the body?</a:t>
            </a:r>
          </a:p>
          <a:p>
            <a:r>
              <a:rPr lang="en-GB" dirty="0" smtClean="0"/>
              <a:t> Energy</a:t>
            </a:r>
            <a:br>
              <a:rPr lang="en-GB" dirty="0" smtClean="0"/>
            </a:br>
            <a:r>
              <a:rPr lang="en-GB" dirty="0" smtClean="0"/>
              <a:t>Formation of red blood cells</a:t>
            </a:r>
            <a:br>
              <a:rPr lang="en-GB" dirty="0" smtClean="0"/>
            </a:br>
            <a:r>
              <a:rPr lang="en-GB" dirty="0" smtClean="0"/>
              <a:t>Strong teeth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10. What food is a good source of calcium? </a:t>
            </a:r>
          </a:p>
          <a:p>
            <a:r>
              <a:rPr lang="en-GB" dirty="0" smtClean="0"/>
              <a:t>Milk</a:t>
            </a:r>
            <a:br>
              <a:rPr lang="en-GB" dirty="0" smtClean="0"/>
            </a:br>
            <a:r>
              <a:rPr lang="en-GB" dirty="0" smtClean="0"/>
              <a:t>Meat</a:t>
            </a:r>
            <a:br>
              <a:rPr lang="en-GB" dirty="0" smtClean="0"/>
            </a:br>
            <a:r>
              <a:rPr lang="en-GB" dirty="0" smtClean="0"/>
              <a:t>Sugar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45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0" t="18591" r="15359" b="26257"/>
          <a:stretch/>
        </p:blipFill>
        <p:spPr bwMode="auto">
          <a:xfrm>
            <a:off x="796016" y="332656"/>
            <a:ext cx="7560840" cy="4248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87" t="74475" r="15938" b="16666"/>
          <a:stretch/>
        </p:blipFill>
        <p:spPr bwMode="auto">
          <a:xfrm>
            <a:off x="551896" y="4667667"/>
            <a:ext cx="548912" cy="593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53" t="82389" r="15086" b="7506"/>
          <a:stretch/>
        </p:blipFill>
        <p:spPr bwMode="auto">
          <a:xfrm>
            <a:off x="1343984" y="4681886"/>
            <a:ext cx="648072" cy="6905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51" t="73292" r="21183" b="16092"/>
          <a:stretch/>
        </p:blipFill>
        <p:spPr bwMode="auto">
          <a:xfrm>
            <a:off x="2123728" y="4629099"/>
            <a:ext cx="792088" cy="748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6" t="83019" r="21355" b="8012"/>
          <a:stretch/>
        </p:blipFill>
        <p:spPr bwMode="auto">
          <a:xfrm>
            <a:off x="2987824" y="4728397"/>
            <a:ext cx="526723" cy="493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25" t="73671" r="27957" b="16980"/>
          <a:stretch/>
        </p:blipFill>
        <p:spPr bwMode="auto">
          <a:xfrm>
            <a:off x="551896" y="5513497"/>
            <a:ext cx="792088" cy="583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7" t="83777" r="28211" b="8013"/>
          <a:stretch/>
        </p:blipFill>
        <p:spPr bwMode="auto">
          <a:xfrm>
            <a:off x="1411537" y="5425943"/>
            <a:ext cx="720080" cy="6437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8" t="83074" r="35575" b="7958"/>
          <a:stretch/>
        </p:blipFill>
        <p:spPr bwMode="auto">
          <a:xfrm>
            <a:off x="2119292" y="5435037"/>
            <a:ext cx="868532" cy="6255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1" t="74429" r="35829" b="16476"/>
          <a:stretch/>
        </p:blipFill>
        <p:spPr bwMode="auto">
          <a:xfrm>
            <a:off x="3027771" y="5425943"/>
            <a:ext cx="678988" cy="5751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0" t="74682" r="42937" b="15715"/>
          <a:stretch/>
        </p:blipFill>
        <p:spPr bwMode="auto">
          <a:xfrm>
            <a:off x="3706759" y="4685090"/>
            <a:ext cx="576064" cy="626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4" t="82893" r="42855" b="7886"/>
          <a:stretch/>
        </p:blipFill>
        <p:spPr bwMode="auto">
          <a:xfrm>
            <a:off x="3706759" y="5359076"/>
            <a:ext cx="792088" cy="7372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6" t="74555" r="49456" b="15971"/>
          <a:stretch/>
        </p:blipFill>
        <p:spPr bwMode="auto">
          <a:xfrm>
            <a:off x="4644008" y="4623030"/>
            <a:ext cx="720080" cy="6883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5" t="83398" r="49795" b="8012"/>
          <a:stretch/>
        </p:blipFill>
        <p:spPr bwMode="auto">
          <a:xfrm>
            <a:off x="4701225" y="5471227"/>
            <a:ext cx="720080" cy="5531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9" t="83019" r="57074" b="8139"/>
          <a:stretch/>
        </p:blipFill>
        <p:spPr bwMode="auto">
          <a:xfrm>
            <a:off x="5567297" y="4617349"/>
            <a:ext cx="792088" cy="6940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24" t="73923" r="57328" b="15844"/>
          <a:stretch/>
        </p:blipFill>
        <p:spPr bwMode="auto">
          <a:xfrm>
            <a:off x="5632761" y="5315427"/>
            <a:ext cx="661159" cy="6967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9" t="82893" r="64523" b="8013"/>
          <a:stretch/>
        </p:blipFill>
        <p:spPr bwMode="auto">
          <a:xfrm>
            <a:off x="6359385" y="4729222"/>
            <a:ext cx="633806" cy="5682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2" t="74555" r="64607" b="16224"/>
          <a:stretch/>
        </p:blipFill>
        <p:spPr bwMode="auto">
          <a:xfrm>
            <a:off x="6387015" y="5372473"/>
            <a:ext cx="648072" cy="6881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7" t="74050" r="71294" b="16223"/>
          <a:stretch/>
        </p:blipFill>
        <p:spPr bwMode="auto">
          <a:xfrm>
            <a:off x="7077681" y="4717986"/>
            <a:ext cx="686124" cy="570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2" t="83145" r="71463" b="8135"/>
          <a:stretch/>
        </p:blipFill>
        <p:spPr bwMode="auto">
          <a:xfrm>
            <a:off x="6997146" y="5393946"/>
            <a:ext cx="781117" cy="5876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9" t="83271" r="78573" b="8013"/>
          <a:stretch/>
        </p:blipFill>
        <p:spPr bwMode="auto">
          <a:xfrm>
            <a:off x="7884368" y="4646532"/>
            <a:ext cx="726624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5" t="74430" r="78319" b="15844"/>
          <a:stretch/>
        </p:blipFill>
        <p:spPr bwMode="auto">
          <a:xfrm>
            <a:off x="7884368" y="5351161"/>
            <a:ext cx="696719" cy="673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67543" y="6309320"/>
            <a:ext cx="695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Drag and drop into the sections of the </a:t>
            </a:r>
            <a:r>
              <a:rPr lang="en-GB" dirty="0" err="1" smtClean="0"/>
              <a:t>eatwell</a:t>
            </a:r>
            <a:r>
              <a:rPr lang="en-GB" dirty="0" smtClean="0"/>
              <a:t> plate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224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Activity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______________</a:t>
            </a:r>
            <a:r>
              <a:rPr lang="en-GB" dirty="0" smtClean="0">
                <a:effectLst/>
              </a:rPr>
              <a:t> is not a nutrient but is needed for healthy bowels and to avoid constipation.  Blood needs </a:t>
            </a:r>
            <a:r>
              <a:rPr lang="en-GB" dirty="0"/>
              <a:t>______________</a:t>
            </a:r>
            <a:r>
              <a:rPr lang="en-GB" dirty="0" smtClean="0">
                <a:effectLst/>
              </a:rPr>
              <a:t> to make red blood cells, which carry oxygen around the body to where it is needed.  </a:t>
            </a:r>
          </a:p>
          <a:p>
            <a:r>
              <a:rPr lang="en-GB" dirty="0" smtClean="0">
                <a:effectLst/>
              </a:rPr>
              <a:t>Muscles in the body need </a:t>
            </a:r>
            <a:r>
              <a:rPr lang="en-GB" dirty="0"/>
              <a:t>______________ </a:t>
            </a:r>
            <a:r>
              <a:rPr lang="en-GB" dirty="0" smtClean="0">
                <a:effectLst/>
              </a:rPr>
              <a:t>for work and physical activity.</a:t>
            </a:r>
          </a:p>
          <a:p>
            <a:r>
              <a:rPr lang="en-GB" dirty="0"/>
              <a:t>______________ </a:t>
            </a:r>
            <a:r>
              <a:rPr lang="en-GB" dirty="0" smtClean="0">
                <a:effectLst/>
              </a:rPr>
              <a:t>helps the body burn up energy foods. </a:t>
            </a:r>
          </a:p>
          <a:p>
            <a:r>
              <a:rPr lang="en-GB" dirty="0" smtClean="0">
                <a:effectLst/>
              </a:rPr>
              <a:t>Teeth need</a:t>
            </a:r>
            <a:r>
              <a:rPr lang="en-GB" dirty="0"/>
              <a:t> ______________ </a:t>
            </a:r>
            <a:r>
              <a:rPr lang="en-GB" dirty="0" smtClean="0">
                <a:effectLst/>
              </a:rPr>
              <a:t>and </a:t>
            </a:r>
            <a:r>
              <a:rPr lang="en-GB" dirty="0"/>
              <a:t>______________.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Two thirds of your body weight is</a:t>
            </a:r>
            <a:r>
              <a:rPr lang="en-GB" dirty="0"/>
              <a:t> ______________. </a:t>
            </a:r>
            <a:r>
              <a:rPr lang="en-GB" dirty="0" smtClean="0">
                <a:effectLst/>
              </a:rPr>
              <a:t>It helps your body function properly.</a:t>
            </a:r>
            <a:r>
              <a:rPr lang="en-GB" dirty="0"/>
              <a:t>  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Eyes need</a:t>
            </a:r>
            <a:r>
              <a:rPr lang="en-GB" dirty="0"/>
              <a:t> ______________.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Bones need</a:t>
            </a:r>
            <a:r>
              <a:rPr lang="en-GB" dirty="0"/>
              <a:t> ______________</a:t>
            </a:r>
            <a:r>
              <a:rPr lang="en-GB" dirty="0" smtClean="0">
                <a:effectLst/>
              </a:rPr>
              <a:t> and</a:t>
            </a:r>
            <a:r>
              <a:rPr lang="en-GB" dirty="0"/>
              <a:t> ______________.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Every cell of the body needs</a:t>
            </a:r>
            <a:r>
              <a:rPr lang="en-GB" dirty="0"/>
              <a:t> ______________ </a:t>
            </a:r>
            <a:r>
              <a:rPr lang="en-GB" dirty="0" smtClean="0">
                <a:effectLst/>
              </a:rPr>
              <a:t>for growth and repair.</a:t>
            </a:r>
          </a:p>
          <a:p>
            <a:r>
              <a:rPr lang="en-GB" dirty="0" smtClean="0">
                <a:effectLst/>
              </a:rPr>
              <a:t>The cells  of the body must be help together.  Body cells need</a:t>
            </a:r>
            <a:r>
              <a:rPr lang="en-GB" dirty="0"/>
              <a:t> ______________ </a:t>
            </a:r>
            <a:r>
              <a:rPr lang="en-GB" dirty="0" smtClean="0">
                <a:effectLst/>
              </a:rPr>
              <a:t>to be able to do this.</a:t>
            </a:r>
          </a:p>
          <a:p>
            <a:r>
              <a:rPr lang="en-GB" dirty="0"/>
              <a:t>______________ </a:t>
            </a:r>
            <a:r>
              <a:rPr lang="en-GB" dirty="0" smtClean="0">
                <a:effectLst/>
              </a:rPr>
              <a:t>is also needed to prevent illness.</a:t>
            </a:r>
          </a:p>
          <a:p>
            <a:r>
              <a:rPr lang="en-GB" dirty="0"/>
              <a:t>______________ </a:t>
            </a:r>
            <a:r>
              <a:rPr lang="en-GB" dirty="0" smtClean="0">
                <a:effectLst/>
              </a:rPr>
              <a:t>keeps the body warm and gives us energy.  Too much</a:t>
            </a:r>
            <a:r>
              <a:rPr lang="en-GB" dirty="0"/>
              <a:t> ______________ </a:t>
            </a:r>
            <a:r>
              <a:rPr lang="en-GB" dirty="0" smtClean="0">
                <a:effectLst/>
              </a:rPr>
              <a:t>can cause obesity.</a:t>
            </a:r>
            <a:r>
              <a:rPr lang="en-GB" dirty="0"/>
              <a:t> </a:t>
            </a:r>
            <a:endParaRPr lang="en-GB" dirty="0" smtClean="0">
              <a:effectLst/>
            </a:endParaRP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431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Milk and milk products form a large part of our diet.</a:t>
            </a:r>
          </a:p>
          <a:p>
            <a:pPr lvl="1"/>
            <a:r>
              <a:rPr lang="en-GB" dirty="0" smtClean="0"/>
              <a:t>Name 2 nutrients found in milk ( 2 marks)</a:t>
            </a:r>
          </a:p>
          <a:p>
            <a:pPr lvl="1"/>
            <a:r>
              <a:rPr lang="en-GB" dirty="0" smtClean="0"/>
              <a:t>Describe the types of milk available and explain how they meet the needs of a caterer. (6 marks)</a:t>
            </a:r>
          </a:p>
          <a:p>
            <a:r>
              <a:rPr lang="en-GB" b="1" dirty="0" smtClean="0"/>
              <a:t>EATING TOO MUCH FAT CAN CAUSE OBISITY</a:t>
            </a:r>
          </a:p>
          <a:p>
            <a:r>
              <a:rPr lang="en-GB" dirty="0" smtClean="0"/>
              <a:t>State two risks to health caused by excess fat in the diet (2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94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Discuss how chefs can reduce the amount of fat in the dishes they produce (4 marks)</a:t>
            </a:r>
          </a:p>
          <a:p>
            <a:r>
              <a:rPr lang="en-GB" dirty="0" smtClean="0"/>
              <a:t>Explain other nutritional factors that chefs should consider when producing healthier dishes (5 marks)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government guidelines suggest that we should all eat a healthy diet.</a:t>
            </a:r>
          </a:p>
          <a:p>
            <a:pPr marL="0" indent="0">
              <a:buNone/>
            </a:pPr>
            <a:r>
              <a:rPr lang="en-GB" dirty="0" smtClean="0"/>
              <a:t>Explain what is meant by a healthy diet (3 marks)</a:t>
            </a:r>
          </a:p>
          <a:p>
            <a:pPr marL="0" indent="0">
              <a:buNone/>
            </a:pPr>
            <a:r>
              <a:rPr lang="en-GB" dirty="0" smtClean="0"/>
              <a:t>Discuss how a restaurant can make the dishes they offer healthy (6 marks) </a:t>
            </a:r>
          </a:p>
        </p:txBody>
      </p:sp>
    </p:spTree>
    <p:extLst>
      <p:ext uri="{BB962C8B-B14F-4D97-AF65-F5344CB8AC3E}">
        <p14:creationId xmlns:p14="http://schemas.microsoft.com/office/powerpoint/2010/main" val="266193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What is a balanced diet?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4122"/>
              </p:ext>
            </p:extLst>
          </p:nvPr>
        </p:nvGraphicFramePr>
        <p:xfrm>
          <a:off x="539549" y="2132856"/>
          <a:ext cx="7776866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3"/>
                <a:gridCol w="388843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</a:rPr>
                        <a:t>Food type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</a:rPr>
                        <a:t>Portions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Meat and meat alternatives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 portions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Milk and other dairy products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 portions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Fruit and vegetables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 portions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Potatoes and other starchy foods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5-6 portions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4692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 means eating a variety of foods each day, including foods from each of the four main food groups shown in the table below: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8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Proteins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Proteins assist with </a:t>
            </a:r>
            <a:r>
              <a:rPr lang="en-GB" b="1" dirty="0"/>
              <a:t>growth</a:t>
            </a:r>
            <a:r>
              <a:rPr lang="en-GB" dirty="0"/>
              <a:t> and </a:t>
            </a:r>
            <a:r>
              <a:rPr lang="en-GB" b="1" dirty="0"/>
              <a:t>repair</a:t>
            </a:r>
            <a:r>
              <a:rPr lang="en-GB" dirty="0"/>
              <a:t> of the body.</a:t>
            </a:r>
          </a:p>
          <a:p>
            <a:r>
              <a:rPr lang="en-GB" dirty="0"/>
              <a:t>Proteins are found in </a:t>
            </a:r>
            <a:r>
              <a:rPr lang="en-GB" b="1" dirty="0"/>
              <a:t>animal</a:t>
            </a:r>
            <a:r>
              <a:rPr lang="en-GB" dirty="0"/>
              <a:t> products like meat, fish, cheese, milk and eggs. </a:t>
            </a:r>
            <a:r>
              <a:rPr lang="en-GB" b="1" dirty="0"/>
              <a:t>Vegetable</a:t>
            </a:r>
            <a:r>
              <a:rPr lang="en-GB" dirty="0"/>
              <a:t> sources include soya-bean products, pulses and nuts.</a:t>
            </a:r>
          </a:p>
          <a:p>
            <a:endParaRPr lang="en-GB" dirty="0"/>
          </a:p>
        </p:txBody>
      </p:sp>
      <p:pic>
        <p:nvPicPr>
          <p:cNvPr id="1026" name="Picture 2" descr="Fresh f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3136"/>
            <a:ext cx="215265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90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Carbohydrates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Carbohydrates are needed to give the body </a:t>
            </a:r>
            <a:r>
              <a:rPr lang="en-GB" b="1" dirty="0"/>
              <a:t>energy</a:t>
            </a:r>
            <a:r>
              <a:rPr lang="en-GB" dirty="0"/>
              <a:t>. There are two types of carbohydrate - </a:t>
            </a:r>
            <a:r>
              <a:rPr lang="en-GB" b="1" dirty="0"/>
              <a:t>starch</a:t>
            </a:r>
            <a:r>
              <a:rPr lang="en-GB" dirty="0"/>
              <a:t> and </a:t>
            </a:r>
            <a:r>
              <a:rPr lang="en-GB" b="1" dirty="0"/>
              <a:t>sugar</a:t>
            </a:r>
            <a:r>
              <a:rPr lang="en-GB" dirty="0"/>
              <a:t>.</a:t>
            </a:r>
          </a:p>
          <a:p>
            <a:r>
              <a:rPr lang="en-GB" dirty="0"/>
              <a:t>Starch is found in cereals, </a:t>
            </a:r>
            <a:r>
              <a:rPr lang="en-GB" dirty="0" err="1"/>
              <a:t>cornflour</a:t>
            </a:r>
            <a:r>
              <a:rPr lang="en-GB" dirty="0"/>
              <a:t>, potatoes, pasta and flour.</a:t>
            </a:r>
          </a:p>
          <a:p>
            <a:r>
              <a:rPr lang="en-GB" dirty="0"/>
              <a:t>Sugar is found in fruit, vegetables, honey, milk and malt products.</a:t>
            </a:r>
          </a:p>
          <a:p>
            <a:endParaRPr lang="en-GB" dirty="0"/>
          </a:p>
        </p:txBody>
      </p:sp>
      <p:pic>
        <p:nvPicPr>
          <p:cNvPr id="5122" name="Picture 2" descr="http://t1.gstatic.com/images?q=tbn:ANd9GcQ80o_xakSgs_nuVJh6Ho42ByqChcWbUn6XCyNnkjk_j-dDgZQ0aw:healthyeating.sfgate.com/DM-Resize/photos.demandstudios.com/getty/article/114/180/78321160.jpg%3Fw%3D600%26h%3D600%26keep_ratio%3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4116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82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GB" dirty="0"/>
              <a:t>What happens if we eat too many carbohydrates: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Excess sugar is stored in muscle cells (to be ready for action) and in the liver.</a:t>
            </a:r>
          </a:p>
          <a:p>
            <a:pPr marL="0" indent="0">
              <a:buNone/>
            </a:pPr>
            <a:r>
              <a:rPr lang="en-GB" dirty="0" smtClean="0"/>
              <a:t>Unfortunately, if it is not used then it is then stored as body fat. </a:t>
            </a:r>
            <a:endParaRPr lang="en-GB" dirty="0"/>
          </a:p>
        </p:txBody>
      </p:sp>
      <p:pic>
        <p:nvPicPr>
          <p:cNvPr id="4098" name="Picture 2" descr="http://t1.gstatic.com/images?q=tbn:ANd9GcR4_LiArU6WHecdGzXhtTPWrI1Sys1ZGKvGGDFz7Damce6CQsiXXg:i.chzbgr.com/completestore/2010/1/23/1290874517629361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3"/>
            <a:ext cx="3907135" cy="29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RzZwdO80Sn7cAvvGhh_OlU5-EsXDAqqah4jKvgb0v1tR-0yy9YFUJPII7S:www.keepcalmstudio.com/_gallery/1500/kcs_c36c5b4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1800200" cy="255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138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t3.gstatic.com/images?q=tbn:ANd9GcT-H5jMBqJzM2ci8ScSKg9cLC8SOCopfJ_Cb68xS4py5nRQEJSD:www.thewellingtoncardiacservices.com/images/Heart/Coronorary-Artery-Diseas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11215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Fats help to provide concentrated sources of </a:t>
            </a:r>
            <a:r>
              <a:rPr lang="en-GB" b="1" dirty="0"/>
              <a:t>energy</a:t>
            </a:r>
            <a:r>
              <a:rPr lang="en-GB" dirty="0"/>
              <a:t> and help to </a:t>
            </a:r>
            <a:r>
              <a:rPr lang="en-GB" b="1" dirty="0"/>
              <a:t>insulate</a:t>
            </a:r>
            <a:r>
              <a:rPr lang="en-GB" dirty="0"/>
              <a:t> the body in cold weather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However too much fat can cause:</a:t>
            </a:r>
          </a:p>
          <a:p>
            <a:pPr lvl="1"/>
            <a:r>
              <a:rPr lang="en-GB" dirty="0" smtClean="0"/>
              <a:t>Obesity</a:t>
            </a:r>
          </a:p>
          <a:p>
            <a:pPr lvl="1"/>
            <a:r>
              <a:rPr lang="en-GB" dirty="0" smtClean="0"/>
              <a:t>High cholesterol</a:t>
            </a:r>
          </a:p>
          <a:p>
            <a:pPr lvl="1"/>
            <a:r>
              <a:rPr lang="en-GB" dirty="0" smtClean="0"/>
              <a:t>Coronary heart disease (CHD)</a:t>
            </a:r>
          </a:p>
          <a:p>
            <a:pPr lvl="1"/>
            <a:r>
              <a:rPr lang="en-GB" dirty="0" err="1" smtClean="0"/>
              <a:t>Halatosis</a:t>
            </a:r>
            <a:r>
              <a:rPr lang="en-GB" dirty="0" smtClean="0"/>
              <a:t> (bad breath)</a:t>
            </a:r>
          </a:p>
          <a:p>
            <a:pPr lvl="1"/>
            <a:r>
              <a:rPr lang="en-GB" dirty="0" smtClean="0"/>
              <a:t>Type 2 diabetes </a:t>
            </a:r>
            <a:endParaRPr lang="en-GB" dirty="0"/>
          </a:p>
        </p:txBody>
      </p:sp>
      <p:pic>
        <p:nvPicPr>
          <p:cNvPr id="6146" name="Picture 2" descr="http://t2.gstatic.com/images?q=tbn:ANd9GcSk_9fWoZxACZUkwcZPrxB_oyycgyGzAAAtemNjAEkiOmEC7lFR:sentirmebien.com/wp/wp-content/uploads/2010/09/halitosis-mal-alien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37112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52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Vitamins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Vitamins are needed in very small amounts for growth and health. The main vitamins are vitamin A, the B complex of vitamins, vitamin C and vitamin </a:t>
            </a:r>
            <a:r>
              <a:rPr lang="en-GB" dirty="0" smtClean="0"/>
              <a:t>D</a:t>
            </a:r>
          </a:p>
          <a:p>
            <a:endParaRPr lang="en-GB" dirty="0"/>
          </a:p>
        </p:txBody>
      </p:sp>
      <p:pic>
        <p:nvPicPr>
          <p:cNvPr id="8194" name="Picture 2" descr="http://t3.gstatic.com/images?q=tbn:ANd9GcR5WIegpg0Op9040j5RNUYDbMk-0bw0T34xmUTiFXBYX7F4WPXXu70TJ1mr4w:fullchatter.com/news/files/2012/07/sunsh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09120"/>
            <a:ext cx="157162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2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Vital for good health </a:t>
            </a:r>
            <a:endParaRPr lang="en-GB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786399"/>
              </p:ext>
            </p:extLst>
          </p:nvPr>
        </p:nvGraphicFramePr>
        <p:xfrm>
          <a:off x="457200" y="1805781"/>
          <a:ext cx="8229600" cy="4389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dirty="0">
                          <a:effectLst/>
                        </a:rPr>
                        <a:t>Vitamin</a:t>
                      </a:r>
                      <a:endParaRPr lang="en-GB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>
                          <a:effectLst/>
                        </a:rPr>
                        <a:t>Need for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>
                          <a:effectLst/>
                        </a:rPr>
                        <a:t>Sources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>
                          <a:effectLst/>
                        </a:rPr>
                        <a:t>Vitamin A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good vision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healthy skin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growth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green and yellow vegetables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dairy products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Vitamin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(thiamin, riboflavin and niacin)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release of energy from foods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healthy skin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breads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milk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eggs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dirty="0">
                          <a:effectLst/>
                        </a:rPr>
                        <a:t>Vitamin B12</a:t>
                      </a:r>
                      <a:endParaRPr lang="en-GB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red blood cells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meat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milk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fish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>
                          <a:effectLst/>
                        </a:rPr>
                        <a:t>Vitamin C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healthy skin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protects cells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helps absorb iron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fruit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vegetables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>
                          <a:effectLst/>
                        </a:rPr>
                        <a:t>Vitamin D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helps absorb calcium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>
                          <a:effectLst/>
                        </a:rPr>
                        <a:t>- strong teeth and bones</a:t>
                      </a:r>
                      <a:endParaRPr lang="en-GB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dirty="0">
                          <a:effectLst/>
                        </a:rPr>
                        <a:t>- margarine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dirty="0">
                          <a:effectLst/>
                        </a:rPr>
                        <a:t>- oily </a:t>
                      </a:r>
                      <a:r>
                        <a:rPr lang="en-GB" dirty="0" smtClean="0">
                          <a:effectLst/>
                        </a:rPr>
                        <a:t>fish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</a:rPr>
                        <a:t> - sun</a:t>
                      </a:r>
                      <a:endParaRPr lang="en-GB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2807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t0.gstatic.com/images?q=tbn:ANd9GcRf1Oxjyqh2lhQ_phBWldAX1-d76jYqF0E_oydWU_Ay7xU6h3-T:www.highlandchiro.co.uk/images/osteoporo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3789040"/>
            <a:ext cx="18478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SOfk5_tjqGUzwZTnJnLlIN9LdGU4Zru_nlqD957bboZ8C65qWZg:hypnosishealthinfo.com/wp-content/uploads/2012/01/Calcium-and-Strong-Bones.jpg%3Fcda6c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Minerals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Minerals </a:t>
            </a:r>
            <a:r>
              <a:rPr lang="en-GB" dirty="0"/>
              <a:t>are needed in small amounts to help the body function properly and stay strong. </a:t>
            </a:r>
            <a:r>
              <a:rPr lang="en-GB" b="1" dirty="0"/>
              <a:t>Calcium</a:t>
            </a:r>
            <a:r>
              <a:rPr lang="en-GB" dirty="0"/>
              <a:t> and </a:t>
            </a:r>
            <a:r>
              <a:rPr lang="en-GB" b="1" dirty="0"/>
              <a:t>iron</a:t>
            </a:r>
            <a:r>
              <a:rPr lang="en-GB" dirty="0"/>
              <a:t> are two important minerals.</a:t>
            </a:r>
          </a:p>
          <a:p>
            <a:r>
              <a:rPr lang="en-GB" b="1" dirty="0"/>
              <a:t>Calcium</a:t>
            </a:r>
          </a:p>
          <a:p>
            <a:r>
              <a:rPr lang="en-GB" dirty="0"/>
              <a:t>Calcium is needed for the growth of </a:t>
            </a:r>
            <a:r>
              <a:rPr lang="en-GB" b="1" dirty="0"/>
              <a:t>healthy teeth and bones</a:t>
            </a:r>
            <a:r>
              <a:rPr lang="en-GB" dirty="0"/>
              <a:t>. Sources of calcium include milk, cheese, eggs, wholegrain cereals, green vegetables, bread and tofu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Lack of calcium can lead to osteoporosis (brittle bone disease)</a:t>
            </a:r>
            <a:endParaRPr lang="en-GB" dirty="0"/>
          </a:p>
          <a:p>
            <a:r>
              <a:rPr lang="en-GB" b="1" dirty="0"/>
              <a:t>Iron</a:t>
            </a:r>
          </a:p>
          <a:p>
            <a:r>
              <a:rPr lang="en-GB" dirty="0"/>
              <a:t>Iron is needed for the </a:t>
            </a:r>
            <a:r>
              <a:rPr lang="en-GB" b="1" dirty="0"/>
              <a:t>formation of red blood cells</a:t>
            </a:r>
            <a:r>
              <a:rPr lang="en-GB" dirty="0"/>
              <a:t>. Sources of iron include red meat, green vegetables, eggs, lentils and bread.</a:t>
            </a:r>
          </a:p>
          <a:p>
            <a:endParaRPr lang="en-GB" dirty="0"/>
          </a:p>
        </p:txBody>
      </p:sp>
      <p:pic>
        <p:nvPicPr>
          <p:cNvPr id="2056" name="Picture 8" descr="http://t2.gstatic.com/images?q=tbn:ANd9GcTIqUoQk01By2DFPKr3qkjNUETd1M1t_TitnZYOZkz4ZKlpe0CiJwJGuc_Zeg:hitchfit.com/wp-content/uploads/2012/10/Popeye-Spinac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733256"/>
            <a:ext cx="936104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77973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785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Nutrients – Match up</vt:lpstr>
      <vt:lpstr>What is a balanced diet?  </vt:lpstr>
      <vt:lpstr>Proteins </vt:lpstr>
      <vt:lpstr>Carbohydrates </vt:lpstr>
      <vt:lpstr>What happens if we eat too many carbohydrates: </vt:lpstr>
      <vt:lpstr>Fats</vt:lpstr>
      <vt:lpstr>Vitamins </vt:lpstr>
      <vt:lpstr>Vital for good health </vt:lpstr>
      <vt:lpstr>Minerals</vt:lpstr>
      <vt:lpstr>Quick test – class knowledge</vt:lpstr>
      <vt:lpstr>PowerPoint Presentation</vt:lpstr>
      <vt:lpstr>Activity</vt:lpstr>
      <vt:lpstr>Exam questions </vt:lpstr>
      <vt:lpstr>PowerPoint Presentation</vt:lpstr>
    </vt:vector>
  </TitlesOfParts>
  <Company>Ridgewood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Nutrients</dc:title>
  <dc:creator>Sarah Norbury</dc:creator>
  <cp:lastModifiedBy>Mrs K Mather</cp:lastModifiedBy>
  <cp:revision>10</cp:revision>
  <cp:lastPrinted>2014-04-01T09:16:11Z</cp:lastPrinted>
  <dcterms:created xsi:type="dcterms:W3CDTF">2013-03-07T16:20:51Z</dcterms:created>
  <dcterms:modified xsi:type="dcterms:W3CDTF">2014-04-01T10:38:27Z</dcterms:modified>
</cp:coreProperties>
</file>