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4FBF-732A-438A-9249-180FC42689EB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9B2E1-51D6-4A1D-85A4-8EA2A23760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53C00C9-E1C9-4639-BCE3-8A7681F9D49E}" type="slidenum">
              <a:rPr lang="en-GB">
                <a:latin typeface="Calibri" panose="020F0502020204030204" pitchFamily="34" charset="0"/>
              </a:rPr>
              <a:pPr/>
              <a:t>5</a:t>
            </a:fld>
            <a:endParaRPr lang="en-GB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0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41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0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8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1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9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53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8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8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6A133-55F1-4359-B5DE-7FC9E6FD7BBA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11BC-F3DE-43C9-85BB-BA0ED6A8D5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2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view.turbosquid.com/Preview/2011/09/13__03_39_14/campylobacter%20sig.png8e44c873-d3e2-4259-871d-57e029ae2b4eLar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05753">
            <a:off x="5183188" y="-300038"/>
            <a:ext cx="4464050" cy="44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3778250"/>
          </a:xfrm>
        </p:spPr>
        <p:txBody>
          <a:bodyPr/>
          <a:lstStyle/>
          <a:p>
            <a:r>
              <a:rPr lang="en-GB" sz="2400"/>
              <a:t>Found in raw poultry and meat.</a:t>
            </a:r>
          </a:p>
          <a:p>
            <a:r>
              <a:rPr lang="en-GB" sz="2400"/>
              <a:t>Illness caused by small numbers of bacteria.</a:t>
            </a:r>
          </a:p>
          <a:p>
            <a:r>
              <a:rPr lang="en-GB" sz="2400"/>
              <a:t>Symptoms:</a:t>
            </a:r>
          </a:p>
          <a:p>
            <a:pPr lvl="1"/>
            <a:r>
              <a:rPr lang="en-GB" sz="2000"/>
              <a:t>Fever</a:t>
            </a:r>
          </a:p>
          <a:p>
            <a:pPr lvl="1"/>
            <a:r>
              <a:rPr lang="en-GB" sz="2000"/>
              <a:t>Headache</a:t>
            </a:r>
          </a:p>
          <a:p>
            <a:pPr lvl="1"/>
            <a:r>
              <a:rPr lang="en-GB" sz="2000"/>
              <a:t>Abdominal pain</a:t>
            </a:r>
          </a:p>
          <a:p>
            <a:pPr lvl="1"/>
            <a:r>
              <a:rPr lang="en-GB" sz="2000"/>
              <a:t>Diarrhoea</a:t>
            </a:r>
          </a:p>
          <a:p>
            <a:pPr lvl="1"/>
            <a:r>
              <a:rPr lang="en-GB" sz="2000"/>
              <a:t>Can last for 10 days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Campylobacter</a:t>
            </a:r>
          </a:p>
          <a:p>
            <a:r>
              <a:rPr lang="en-GB" sz="2400">
                <a:solidFill>
                  <a:srgbClr val="FF0000"/>
                </a:solidFill>
              </a:rPr>
              <a:t>cam·pylo·bac·ter</a:t>
            </a:r>
          </a:p>
          <a:p>
            <a:r>
              <a:rPr lang="en-GB" sz="2000">
                <a:solidFill>
                  <a:srgbClr val="874EA9"/>
                </a:solidFill>
              </a:rPr>
              <a:t>meaning "twisted bacteria"</a:t>
            </a:r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056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new.cgtrader.com/items/19604/salmonella_3d_model_max_86d1ab96-c129-4567-983b-e2735d9b7b0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1" y="-487363"/>
            <a:ext cx="3711575" cy="37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Found in raw meat, unwashed vegetables, poultry and eggs.</a:t>
            </a:r>
          </a:p>
          <a:p>
            <a:pPr>
              <a:lnSpc>
                <a:spcPct val="80000"/>
              </a:lnSpc>
            </a:pPr>
            <a:r>
              <a:rPr lang="en-GB" sz="2000"/>
              <a:t>2</a:t>
            </a:r>
            <a:r>
              <a:rPr lang="en-GB" sz="2000" baseline="30000"/>
              <a:t>nd</a:t>
            </a:r>
            <a:r>
              <a:rPr lang="en-GB" sz="2000"/>
              <a:t> most common cause of food poisoning.</a:t>
            </a:r>
          </a:p>
          <a:p>
            <a:pPr>
              <a:lnSpc>
                <a:spcPct val="80000"/>
              </a:lnSpc>
            </a:pPr>
            <a:r>
              <a:rPr lang="en-GB" sz="2000"/>
              <a:t>Survives refrigeration.</a:t>
            </a:r>
          </a:p>
          <a:p>
            <a:pPr>
              <a:lnSpc>
                <a:spcPct val="80000"/>
              </a:lnSpc>
            </a:pPr>
            <a:r>
              <a:rPr lang="en-GB" sz="2000"/>
              <a:t>Illness caused by large numbers of bacteria.</a:t>
            </a:r>
          </a:p>
          <a:p>
            <a:pPr>
              <a:lnSpc>
                <a:spcPct val="80000"/>
              </a:lnSpc>
            </a:pPr>
            <a:r>
              <a:rPr lang="en-GB" sz="2000"/>
              <a:t>Symptoms: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Fever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Diarrhoea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Vomiting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Abdominal pain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Can be fatal!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Can take up to 48 hrs. for symptoms to show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Can last for 3 wks.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Salmonella</a:t>
            </a:r>
          </a:p>
          <a:p>
            <a:r>
              <a:rPr lang="en-GB" sz="2400">
                <a:solidFill>
                  <a:srgbClr val="FF0000"/>
                </a:solidFill>
              </a:rPr>
              <a:t>sal·mo·nel·la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2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ineartamerica.com/images-medium-large/e-coli-bacteria-pasie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0089">
            <a:off x="5051426" y="-661988"/>
            <a:ext cx="3732213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Found in the gut of animals and humans.</a:t>
            </a:r>
          </a:p>
          <a:p>
            <a:pPr>
              <a:lnSpc>
                <a:spcPct val="80000"/>
              </a:lnSpc>
            </a:pPr>
            <a:r>
              <a:rPr lang="en-GB" sz="2400"/>
              <a:t>E Coli 0157 is found in raw &amp; undercooked meats, raw vegetables.</a:t>
            </a:r>
          </a:p>
          <a:p>
            <a:pPr>
              <a:lnSpc>
                <a:spcPct val="80000"/>
              </a:lnSpc>
            </a:pPr>
            <a:r>
              <a:rPr lang="en-GB" sz="2400"/>
              <a:t>Illness caused by small numbers of bacteria.</a:t>
            </a:r>
          </a:p>
          <a:p>
            <a:pPr>
              <a:lnSpc>
                <a:spcPct val="80000"/>
              </a:lnSpc>
            </a:pPr>
            <a:r>
              <a:rPr lang="en-GB" sz="2400"/>
              <a:t>Can survive refrigeration and freezing.</a:t>
            </a:r>
          </a:p>
          <a:p>
            <a:pPr>
              <a:lnSpc>
                <a:spcPct val="80000"/>
              </a:lnSpc>
            </a:pPr>
            <a:r>
              <a:rPr lang="en-GB" sz="2400"/>
              <a:t>Symptoms:</a:t>
            </a:r>
          </a:p>
          <a:p>
            <a:pPr lvl="1">
              <a:lnSpc>
                <a:spcPct val="80000"/>
              </a:lnSpc>
            </a:pPr>
            <a:r>
              <a:rPr lang="en-GB"/>
              <a:t>Diarrhoea</a:t>
            </a:r>
          </a:p>
          <a:p>
            <a:pPr lvl="1">
              <a:lnSpc>
                <a:spcPct val="80000"/>
              </a:lnSpc>
            </a:pPr>
            <a:r>
              <a:rPr lang="en-GB"/>
              <a:t>Can be fatal</a:t>
            </a:r>
          </a:p>
          <a:p>
            <a:pPr lvl="1">
              <a:lnSpc>
                <a:spcPct val="80000"/>
              </a:lnSpc>
            </a:pPr>
            <a:r>
              <a:rPr lang="en-GB"/>
              <a:t>Can take up to 5 days for symptoms to show</a:t>
            </a:r>
          </a:p>
          <a:p>
            <a:pPr>
              <a:lnSpc>
                <a:spcPct val="80000"/>
              </a:lnSpc>
            </a:pPr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 b="1">
                <a:solidFill>
                  <a:srgbClr val="FF0000"/>
                </a:solidFill>
              </a:rPr>
              <a:t>E. Coli </a:t>
            </a:r>
            <a:r>
              <a:rPr lang="en-GB" sz="3200">
                <a:solidFill>
                  <a:srgbClr val="FF0000"/>
                </a:solidFill>
              </a:rPr>
              <a:t>0157:H7</a:t>
            </a:r>
          </a:p>
          <a:p>
            <a:r>
              <a:rPr lang="en-GB" sz="2400">
                <a:solidFill>
                  <a:srgbClr val="FF0000"/>
                </a:solidFill>
              </a:rPr>
              <a:t>e  co·li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28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stridium perfringens | Bacteria | Biology | 3D model | eonexperie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6538">
            <a:off x="5800725" y="292100"/>
            <a:ext cx="43005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From animal poo!</a:t>
            </a:r>
          </a:p>
          <a:p>
            <a:pPr>
              <a:lnSpc>
                <a:spcPct val="80000"/>
              </a:lnSpc>
            </a:pPr>
            <a:r>
              <a:rPr lang="en-GB" sz="2400"/>
              <a:t>Found in soil, manure, sewage, raw meat &amp; poultry.</a:t>
            </a:r>
          </a:p>
          <a:p>
            <a:pPr>
              <a:lnSpc>
                <a:spcPct val="80000"/>
              </a:lnSpc>
            </a:pPr>
            <a:r>
              <a:rPr lang="en-GB" sz="2400"/>
              <a:t>Produces spores which may not be killed by cooking.</a:t>
            </a:r>
          </a:p>
          <a:p>
            <a:pPr>
              <a:lnSpc>
                <a:spcPct val="80000"/>
              </a:lnSpc>
            </a:pPr>
            <a:r>
              <a:rPr lang="en-GB" sz="2400"/>
              <a:t>Symptoms: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Abdominal pain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Diarrhoea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Nausea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Can be fatal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Onset normally after 8–18 hrs.</a:t>
            </a:r>
            <a:endParaRPr lang="en-GB" sz="1800"/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Clostridium Perfringens</a:t>
            </a:r>
          </a:p>
          <a:p>
            <a:r>
              <a:rPr lang="en-GB" sz="2400">
                <a:solidFill>
                  <a:srgbClr val="FF0000"/>
                </a:solidFill>
              </a:rPr>
              <a:t>clos·trid·i·um  per·frin·gens 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23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0506" r="23248" b="9018"/>
          <a:stretch>
            <a:fillRect/>
          </a:stretch>
        </p:blipFill>
        <p:spPr bwMode="auto">
          <a:xfrm rot="-1566550">
            <a:off x="5983289" y="-566738"/>
            <a:ext cx="2732087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Found in soil and root vegetables.</a:t>
            </a:r>
          </a:p>
          <a:p>
            <a:pPr>
              <a:lnSpc>
                <a:spcPct val="80000"/>
              </a:lnSpc>
            </a:pPr>
            <a:r>
              <a:rPr lang="en-GB" sz="2400"/>
              <a:t>Symptoms: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Difficulties in swallowing, talking and breathing.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Double Vision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Paralysis of the cranial nerves.</a:t>
            </a:r>
          </a:p>
          <a:p>
            <a:pPr lvl="1">
              <a:lnSpc>
                <a:spcPct val="80000"/>
              </a:lnSpc>
            </a:pPr>
            <a:r>
              <a:rPr lang="en-GB" sz="2200"/>
              <a:t>Fatalities are common and recovery may take several months.</a:t>
            </a:r>
            <a:endParaRPr lang="en-GB"/>
          </a:p>
          <a:p>
            <a:pPr lvl="1">
              <a:lnSpc>
                <a:spcPct val="80000"/>
              </a:lnSpc>
            </a:pPr>
            <a:r>
              <a:rPr lang="en-GB" sz="2200"/>
              <a:t>Onset between 12 to 36hrs.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Clostridium Botulinum</a:t>
            </a:r>
          </a:p>
          <a:p>
            <a:r>
              <a:rPr lang="en-GB" sz="2400">
                <a:solidFill>
                  <a:srgbClr val="FF0000"/>
                </a:solidFill>
              </a:rPr>
              <a:t>clos·trid·i·um  bot·u·li·num 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29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Clostridium Botulinum</a:t>
            </a:r>
          </a:p>
          <a:p>
            <a:r>
              <a:rPr lang="en-GB" sz="2400">
                <a:solidFill>
                  <a:srgbClr val="FF0000"/>
                </a:solidFill>
              </a:rPr>
              <a:t>clos·trid·i·um  bot·u·li·num 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0506" r="23248" b="9018"/>
          <a:stretch>
            <a:fillRect/>
          </a:stretch>
        </p:blipFill>
        <p:spPr bwMode="auto">
          <a:xfrm rot="-1566550">
            <a:off x="5983289" y="-566738"/>
            <a:ext cx="2732087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http://www.freakingnews.com/pictures/35500/Timberlake-Double-Vision--355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6" y="2312988"/>
            <a:ext cx="3427413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72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Found in soil, vegetation, meat, poultry, soft cheese, salad vegetables.</a:t>
            </a:r>
          </a:p>
          <a:p>
            <a:pPr>
              <a:lnSpc>
                <a:spcPct val="90000"/>
              </a:lnSpc>
            </a:pPr>
            <a:r>
              <a:rPr lang="en-GB" sz="2400"/>
              <a:t>Can grow at low temperatures.</a:t>
            </a:r>
          </a:p>
          <a:p>
            <a:pPr>
              <a:lnSpc>
                <a:spcPct val="90000"/>
              </a:lnSpc>
            </a:pPr>
            <a:r>
              <a:rPr lang="en-GB" sz="2400"/>
              <a:t>Symptoms: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Range from flu-like symptoms to meningitis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Pregnant women, the very old and the very young are most at risk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Can take up to weeks to develop</a:t>
            </a:r>
          </a:p>
          <a:p>
            <a:pPr>
              <a:lnSpc>
                <a:spcPct val="80000"/>
              </a:lnSpc>
            </a:pPr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Listeria</a:t>
            </a:r>
          </a:p>
          <a:p>
            <a:r>
              <a:rPr lang="en-GB" sz="2400">
                <a:solidFill>
                  <a:srgbClr val="FF0000"/>
                </a:solidFill>
              </a:rPr>
              <a:t>lis·te·ri·a</a:t>
            </a:r>
          </a:p>
          <a:p>
            <a:r>
              <a:rPr lang="en-GB" sz="2000">
                <a:solidFill>
                  <a:srgbClr val="874EA9"/>
                </a:solidFill>
              </a:rPr>
              <a:t>rod-shaped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johnwinter.net/jw/wp-content/uploads/2012/03/bu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9"/>
          <a:stretch>
            <a:fillRect/>
          </a:stretch>
        </p:blipFill>
        <p:spPr bwMode="auto">
          <a:xfrm rot="-10199547">
            <a:off x="4691064" y="-4763"/>
            <a:ext cx="529272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0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acillus Cereus | Bacteria | Biology | 3D model | eonexperie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47139">
            <a:off x="3838575" y="676275"/>
            <a:ext cx="66182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0" y="2298700"/>
            <a:ext cx="7386638" cy="4256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Found in soil and dust.</a:t>
            </a:r>
          </a:p>
          <a:p>
            <a:pPr>
              <a:lnSpc>
                <a:spcPct val="90000"/>
              </a:lnSpc>
            </a:pPr>
            <a:r>
              <a:rPr lang="en-GB" sz="2000"/>
              <a:t>Frequently in rice dishes &amp; sometime in pasta, meat or vegetable dishes.</a:t>
            </a:r>
          </a:p>
          <a:p>
            <a:pPr>
              <a:lnSpc>
                <a:spcPct val="90000"/>
              </a:lnSpc>
            </a:pPr>
            <a:r>
              <a:rPr lang="en-GB" sz="2000"/>
              <a:t>Illness can be caused by a small number of bacteria.</a:t>
            </a:r>
          </a:p>
          <a:p>
            <a:pPr>
              <a:lnSpc>
                <a:spcPct val="90000"/>
              </a:lnSpc>
            </a:pPr>
            <a:r>
              <a:rPr lang="en-GB" sz="2000"/>
              <a:t>Forms spores that are resistant to heat.</a:t>
            </a:r>
          </a:p>
          <a:p>
            <a:pPr>
              <a:lnSpc>
                <a:spcPct val="90000"/>
              </a:lnSpc>
            </a:pPr>
            <a:r>
              <a:rPr lang="en-GB" sz="2000"/>
              <a:t>Symptoms: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2 types of illness: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- diarrhoea and abdominal pain after 8 – 18 hrs.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- vomiting after 1 – 5 hrs.</a:t>
            </a:r>
          </a:p>
          <a:p>
            <a:pPr lvl="1">
              <a:lnSpc>
                <a:spcPct val="90000"/>
              </a:lnSpc>
            </a:pPr>
            <a:r>
              <a:rPr lang="en-GB" sz="1800"/>
              <a:t>Usually lasts less than 24 hrs.</a:t>
            </a:r>
          </a:p>
          <a:p>
            <a:pPr>
              <a:lnSpc>
                <a:spcPct val="80000"/>
              </a:lnSpc>
            </a:pPr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Bacillus Cereus</a:t>
            </a:r>
          </a:p>
          <a:p>
            <a:r>
              <a:rPr lang="en-GB" sz="2400">
                <a:solidFill>
                  <a:srgbClr val="FF0000"/>
                </a:solidFill>
              </a:rPr>
              <a:t>ba·cil·lus ce·re·us</a:t>
            </a:r>
          </a:p>
          <a:p>
            <a:r>
              <a:rPr lang="en-GB" sz="2000">
                <a:solidFill>
                  <a:srgbClr val="874EA9"/>
                </a:solidFill>
              </a:rPr>
              <a:t>rod-shaped/cylindrical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7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phylococcus Aureus | Bacteria | Biology | 3D model | eonexperien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3232">
            <a:off x="4451350" y="-282575"/>
            <a:ext cx="617378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1797051" y="317501"/>
            <a:ext cx="6348413" cy="715963"/>
          </a:xfrm>
        </p:spPr>
        <p:txBody>
          <a:bodyPr/>
          <a:lstStyle/>
          <a:p>
            <a:r>
              <a:rPr lang="en-GB" smtClean="0"/>
              <a:t>Types of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7051" y="2298700"/>
            <a:ext cx="6640513" cy="4256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/>
              <a:t>Found on the skin, in cuts and boils and up the nose!</a:t>
            </a:r>
          </a:p>
          <a:p>
            <a:pPr>
              <a:lnSpc>
                <a:spcPct val="80000"/>
              </a:lnSpc>
            </a:pPr>
            <a:r>
              <a:rPr lang="en-GB" sz="2000"/>
              <a:t>Transferred to food from hands, nose or mouth.</a:t>
            </a:r>
          </a:p>
          <a:p>
            <a:pPr>
              <a:lnSpc>
                <a:spcPct val="80000"/>
              </a:lnSpc>
            </a:pPr>
            <a:r>
              <a:rPr lang="en-GB" sz="2000"/>
              <a:t>Large numbers needed to cause illness.</a:t>
            </a:r>
          </a:p>
          <a:p>
            <a:pPr>
              <a:lnSpc>
                <a:spcPct val="80000"/>
              </a:lnSpc>
            </a:pPr>
            <a:r>
              <a:rPr lang="en-GB" sz="2000"/>
              <a:t>Survives refrigeration.</a:t>
            </a:r>
          </a:p>
          <a:p>
            <a:pPr>
              <a:lnSpc>
                <a:spcPct val="80000"/>
              </a:lnSpc>
            </a:pPr>
            <a:r>
              <a:rPr lang="en-GB" sz="2000"/>
              <a:t>Produces a toxin which may survive cooking.</a:t>
            </a:r>
          </a:p>
          <a:p>
            <a:pPr>
              <a:lnSpc>
                <a:spcPct val="80000"/>
              </a:lnSpc>
            </a:pPr>
            <a:r>
              <a:rPr lang="en-GB" sz="2000"/>
              <a:t>Symptoms: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Severe vomiting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Abdominal pains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Diarrhoea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Onset within 6 hrs.</a:t>
            </a:r>
          </a:p>
          <a:p>
            <a:pPr lvl="1">
              <a:lnSpc>
                <a:spcPct val="80000"/>
              </a:lnSpc>
            </a:pPr>
            <a:r>
              <a:rPr lang="en-GB" sz="1800"/>
              <a:t>Lasts about 2 days</a:t>
            </a:r>
          </a:p>
          <a:p>
            <a:pPr>
              <a:lnSpc>
                <a:spcPct val="80000"/>
              </a:lnSpc>
            </a:pPr>
            <a:endParaRPr lang="en-GB" smtClean="0"/>
          </a:p>
        </p:txBody>
      </p:sp>
      <p:sp>
        <p:nvSpPr>
          <p:cNvPr id="5" name="Rectangle 4"/>
          <p:cNvSpPr/>
          <p:nvPr/>
        </p:nvSpPr>
        <p:spPr>
          <a:xfrm>
            <a:off x="9926336" y="60543"/>
            <a:ext cx="5228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</a:rPr>
              <a:t>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797050" y="1033464"/>
            <a:ext cx="79311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GB" sz="3200">
                <a:solidFill>
                  <a:srgbClr val="FF0000"/>
                </a:solidFill>
              </a:rPr>
              <a:t>Staphylococcus Aureus</a:t>
            </a:r>
          </a:p>
          <a:p>
            <a:r>
              <a:rPr lang="en-GB" sz="2400">
                <a:solidFill>
                  <a:srgbClr val="FF0000"/>
                </a:solidFill>
              </a:rPr>
              <a:t>staph·y·lo·coc·cus au·re·us</a:t>
            </a:r>
          </a:p>
          <a:p>
            <a:r>
              <a:rPr lang="en-GB" sz="2000">
                <a:solidFill>
                  <a:srgbClr val="874EA9"/>
                </a:solidFill>
              </a:rPr>
              <a:t>spherical</a:t>
            </a:r>
            <a:endParaRPr lang="en-GB" sz="2000">
              <a:solidFill>
                <a:srgbClr val="FF0000"/>
              </a:solidFill>
            </a:endParaRPr>
          </a:p>
          <a:p>
            <a:endParaRPr lang="en-GB" sz="20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116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Office Theme</vt:lpstr>
      <vt:lpstr>Types of Bacteria</vt:lpstr>
      <vt:lpstr>Types of Bacteria</vt:lpstr>
      <vt:lpstr>Types of Bacteria</vt:lpstr>
      <vt:lpstr>Types of Bacteria</vt:lpstr>
      <vt:lpstr>Types of Bacteria</vt:lpstr>
      <vt:lpstr>Types of Bacteria</vt:lpstr>
      <vt:lpstr>Types of Bacteria</vt:lpstr>
      <vt:lpstr>Types of Bacteria</vt:lpstr>
      <vt:lpstr>Types of Bacteria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Bacteria</dc:title>
  <dc:creator>Mrs K Mather</dc:creator>
  <cp:lastModifiedBy>Mrs K Mather</cp:lastModifiedBy>
  <cp:revision>1</cp:revision>
  <dcterms:created xsi:type="dcterms:W3CDTF">2014-10-03T15:08:03Z</dcterms:created>
  <dcterms:modified xsi:type="dcterms:W3CDTF">2014-10-03T15:08:20Z</dcterms:modified>
</cp:coreProperties>
</file>