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00" autoAdjust="0"/>
    <p:restoredTop sz="94660"/>
  </p:normalViewPr>
  <p:slideViewPr>
    <p:cSldViewPr snapToGrid="0">
      <p:cViewPr varScale="1">
        <p:scale>
          <a:sx n="77" d="100"/>
          <a:sy n="77" d="100"/>
        </p:scale>
        <p:origin x="1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829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955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333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4339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847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916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705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5592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362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b="1" i="1">
                <a:solidFill>
                  <a:srgbClr val="90C226">
                    <a:lumMod val="75000"/>
                  </a:srgbClr>
                </a:solidFill>
                <a:effectLst>
                  <a:outerShdw blurRad="38100" dist="38100" dir="2700000" algn="tl">
                    <a:srgbClr val="000000">
                      <a:alpha val="43137"/>
                    </a:srgbClr>
                  </a:outerShdw>
                </a:effectLst>
              </a:rPr>
              <a:t>Consistently Good Teaching, every lesson, everyday</a:t>
            </a:r>
            <a:endParaRPr lang="en-GB" b="1" i="1" dirty="0">
              <a:solidFill>
                <a:srgbClr val="90C226">
                  <a:lumMod val="75000"/>
                </a:srgb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1489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873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6934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0854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8730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11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549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591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276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33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849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498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827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0C82B-5B1A-49FA-9413-E5BCEB7218D6}"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C9D1F-A72F-4ECA-BFD0-8354639FA35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5376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5F7F9-7330-4F64-B19B-9C5179EF0ABD}" type="datetimeFigureOut">
              <a:rPr lang="en-GB" smtClean="0">
                <a:solidFill>
                  <a:prstClr val="black">
                    <a:tint val="75000"/>
                  </a:prstClr>
                </a:solidFill>
              </a:rPr>
              <a:pPr/>
              <a:t>12/09/2017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b="1" i="1">
                <a:solidFill>
                  <a:srgbClr val="90C226">
                    <a:lumMod val="75000"/>
                  </a:srgbClr>
                </a:solidFill>
                <a:effectLst>
                  <a:outerShdw blurRad="38100" dist="38100" dir="2700000" algn="tl">
                    <a:srgbClr val="000000">
                      <a:alpha val="43137"/>
                    </a:srgbClr>
                  </a:outerShdw>
                </a:effectLst>
              </a:rPr>
              <a:t>Consistently Good Teaching, every lesson, everyday</a:t>
            </a:r>
            <a:endParaRPr lang="en-GB" b="1" i="1" dirty="0">
              <a:solidFill>
                <a:srgbClr val="90C226">
                  <a:lumMod val="75000"/>
                </a:srgbClr>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F0B2E-7669-498E-843D-6AD40133C49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4604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41958"/>
          <a:ext cx="9144000" cy="6899957"/>
        </p:xfrm>
        <a:graphic>
          <a:graphicData uri="http://schemas.openxmlformats.org/drawingml/2006/table">
            <a:tbl>
              <a:tblPr/>
              <a:tblGrid>
                <a:gridCol w="7164288">
                  <a:extLst>
                    <a:ext uri="{9D8B030D-6E8A-4147-A177-3AD203B41FA5}">
                      <a16:colId xmlns="" xmlns:a16="http://schemas.microsoft.com/office/drawing/2014/main" val="20000"/>
                    </a:ext>
                  </a:extLst>
                </a:gridCol>
                <a:gridCol w="1979712">
                  <a:extLst>
                    <a:ext uri="{9D8B030D-6E8A-4147-A177-3AD203B41FA5}">
                      <a16:colId xmlns="" xmlns:a16="http://schemas.microsoft.com/office/drawing/2014/main" val="20002"/>
                    </a:ext>
                  </a:extLst>
                </a:gridCol>
              </a:tblGrid>
              <a:tr h="2412830">
                <a:tc grid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FFFFFF"/>
                          </a:solidFill>
                          <a:effectLst/>
                          <a:latin typeface="Century Gothic" charset="0"/>
                          <a:ea typeface="Century Gothic" charset="0"/>
                          <a:cs typeface="Century Gothic" charset="0"/>
                        </a:rPr>
                        <a:t>Learning Objectives- SECTION B: INVESTIGATION</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rgbClr val="FFFFFF"/>
                        </a:solidFill>
                        <a:effectLst/>
                        <a:latin typeface="Century Gothic" charset="0"/>
                        <a:ea typeface="Century Gothic" charset="0"/>
                        <a:cs typeface="Century Gothic" charset="0"/>
                      </a:endParaRP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Carry out practical investigations, related to the hypothesis or prediction, which demonstrate</a:t>
                      </a:r>
                      <a:r>
                        <a:rPr lang="en-GB" sz="1600" baseline="0" dirty="0">
                          <a:solidFill>
                            <a:schemeClr val="bg1"/>
                          </a:solidFill>
                          <a:latin typeface="Century Gothic" panose="020B0502020202020204" pitchFamily="34" charset="0"/>
                        </a:rPr>
                        <a:t> </a:t>
                      </a:r>
                      <a:r>
                        <a:rPr lang="en-GB" sz="1600" dirty="0">
                          <a:solidFill>
                            <a:schemeClr val="bg1"/>
                          </a:solidFill>
                          <a:latin typeface="Century Gothic" panose="020B0502020202020204" pitchFamily="34" charset="0"/>
                        </a:rPr>
                        <a:t>understanding of how ingredients work and why. </a:t>
                      </a: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Record the results of the practical</a:t>
                      </a:r>
                      <a:r>
                        <a:rPr lang="en-GB" sz="1600" baseline="0" dirty="0">
                          <a:solidFill>
                            <a:schemeClr val="bg1"/>
                          </a:solidFill>
                          <a:latin typeface="Century Gothic" panose="020B0502020202020204" pitchFamily="34" charset="0"/>
                        </a:rPr>
                        <a:t> </a:t>
                      </a:r>
                      <a:r>
                        <a:rPr lang="en-GB" sz="1600" dirty="0">
                          <a:solidFill>
                            <a:schemeClr val="bg1"/>
                          </a:solidFill>
                          <a:latin typeface="Century Gothic" panose="020B0502020202020204" pitchFamily="34" charset="0"/>
                        </a:rPr>
                        <a:t>investigation.</a:t>
                      </a: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Investigate and evaluate how ingredients work and why through practical</a:t>
                      </a:r>
                      <a:r>
                        <a:rPr lang="en-GB" sz="1600" baseline="0" dirty="0">
                          <a:solidFill>
                            <a:schemeClr val="bg1"/>
                          </a:solidFill>
                          <a:latin typeface="Century Gothic" panose="020B0502020202020204" pitchFamily="34" charset="0"/>
                        </a:rPr>
                        <a:t> </a:t>
                      </a:r>
                      <a:r>
                        <a:rPr lang="en-GB" sz="1600" dirty="0">
                          <a:solidFill>
                            <a:schemeClr val="bg1"/>
                          </a:solidFill>
                          <a:latin typeface="Century Gothic" panose="020B0502020202020204" pitchFamily="34" charset="0"/>
                        </a:rPr>
                        <a:t>experimentation. </a:t>
                      </a: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Give a clear aim to the investigation</a:t>
                      </a:r>
                    </a:p>
                    <a:p>
                      <a:pPr marL="285750" indent="-285750" algn="l">
                        <a:buFont typeface="Arial" panose="020B0604020202020204" pitchFamily="34" charset="0"/>
                        <a:buChar char="•"/>
                      </a:pPr>
                      <a:r>
                        <a:rPr lang="en-GB" sz="1600" dirty="0">
                          <a:solidFill>
                            <a:schemeClr val="bg1"/>
                          </a:solidFill>
                          <a:latin typeface="Century Gothic" panose="020B0502020202020204" pitchFamily="34" charset="0"/>
                        </a:rPr>
                        <a:t>Use</a:t>
                      </a:r>
                      <a:r>
                        <a:rPr lang="en-GB" sz="1600" baseline="0" dirty="0">
                          <a:solidFill>
                            <a:schemeClr val="bg1"/>
                          </a:solidFill>
                          <a:latin typeface="Century Gothic" panose="020B0502020202020204" pitchFamily="34" charset="0"/>
                        </a:rPr>
                        <a:t> a</a:t>
                      </a:r>
                      <a:r>
                        <a:rPr lang="en-GB" sz="1600" dirty="0">
                          <a:solidFill>
                            <a:schemeClr val="bg1"/>
                          </a:solidFill>
                          <a:latin typeface="Century Gothic" panose="020B0502020202020204" pitchFamily="34" charset="0"/>
                        </a:rPr>
                        <a:t> range of</a:t>
                      </a:r>
                      <a:r>
                        <a:rPr lang="en-GB" sz="1600" baseline="0" dirty="0">
                          <a:solidFill>
                            <a:schemeClr val="bg1"/>
                          </a:solidFill>
                          <a:latin typeface="Century Gothic" panose="020B0502020202020204" pitchFamily="34" charset="0"/>
                        </a:rPr>
                        <a:t> </a:t>
                      </a:r>
                      <a:r>
                        <a:rPr lang="en-GB" sz="1600" dirty="0">
                          <a:solidFill>
                            <a:schemeClr val="bg1"/>
                          </a:solidFill>
                          <a:latin typeface="Century Gothic" panose="020B0502020202020204" pitchFamily="34" charset="0"/>
                        </a:rPr>
                        <a:t>appropriate testing methods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 xmlns:a16="http://schemas.microsoft.com/office/drawing/2014/main" val="10000"/>
                  </a:ext>
                </a:extLst>
              </a:tr>
              <a:tr h="772100">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lang="en-GB" sz="1400" b="1" dirty="0">
                        <a:solidFill>
                          <a:schemeClr val="bg1"/>
                        </a:solidFill>
                        <a:latin typeface="Century Gothic" panose="020B0502020202020204" pitchFamily="34" charset="0"/>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a:ln>
                            <a:noFill/>
                          </a:ln>
                          <a:solidFill>
                            <a:schemeClr val="bg1"/>
                          </a:solidFill>
                          <a:effectLst/>
                          <a:latin typeface="Century Gothic" charset="0"/>
                          <a:ea typeface="Century Gothic" charset="0"/>
                          <a:cs typeface="Century Gothic" charset="0"/>
                        </a:rPr>
                        <a:t>Personalisation</a:t>
                      </a:r>
                      <a:endParaRPr kumimoji="0" lang="en-GB" altLang="en-US" sz="1400" b="0" i="0" u="none" strike="noStrike" cap="none" normalizeH="0" baseline="0" dirty="0">
                        <a:ln>
                          <a:noFill/>
                        </a:ln>
                        <a:solidFill>
                          <a:schemeClr val="bg1"/>
                        </a:solidFill>
                        <a:effectLst/>
                        <a:latin typeface="Century Gothic" charset="0"/>
                        <a:ea typeface="Century Gothic" charset="0"/>
                        <a:cs typeface="Century Gothic"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bg1"/>
                          </a:solidFill>
                          <a:effectLst/>
                          <a:latin typeface="Century Gothic" charset="0"/>
                          <a:ea typeface="Century Gothic" charset="0"/>
                          <a:cs typeface="Century Gothic" charset="0"/>
                        </a:rPr>
                        <a:t>Special attention today goes to…</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3715027">
                <a:tc>
                  <a:txBody>
                    <a:bodyPr/>
                    <a:lstStyle/>
                    <a:p>
                      <a:endParaRPr lang="en-GB" dirty="0"/>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rgbClr val="000000"/>
                        </a:solidFill>
                        <a:effectLst/>
                        <a:latin typeface="Century Gothic" charset="0"/>
                        <a:ea typeface="Century Gothic" charset="0"/>
                        <a:cs typeface="Century Gothic"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bl>
          </a:graphicData>
        </a:graphic>
      </p:graphicFrame>
      <p:sp>
        <p:nvSpPr>
          <p:cNvPr id="11" name="Rounded Rectangle 6"/>
          <p:cNvSpPr/>
          <p:nvPr/>
        </p:nvSpPr>
        <p:spPr>
          <a:xfrm>
            <a:off x="8460432" y="116632"/>
            <a:ext cx="496069" cy="504056"/>
          </a:xfrm>
          <a:prstGeom prst="roundRect">
            <a:avLst>
              <a:gd name="adj" fmla="val 1106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90" rtl="0" eaLnBrk="1" latinLnBrk="0" hangingPunct="1">
              <a:defRPr sz="1800" kern="1200">
                <a:solidFill>
                  <a:schemeClr val="lt1"/>
                </a:solidFill>
                <a:latin typeface="+mn-lt"/>
                <a:ea typeface="+mn-ea"/>
                <a:cs typeface="+mn-cs"/>
              </a:defRPr>
            </a:lvl1pPr>
            <a:lvl2pPr marL="457145" algn="l" defTabSz="914290" rtl="0" eaLnBrk="1" latinLnBrk="0" hangingPunct="1">
              <a:defRPr sz="1800" kern="1200">
                <a:solidFill>
                  <a:schemeClr val="lt1"/>
                </a:solidFill>
                <a:latin typeface="+mn-lt"/>
                <a:ea typeface="+mn-ea"/>
                <a:cs typeface="+mn-cs"/>
              </a:defRPr>
            </a:lvl2pPr>
            <a:lvl3pPr marL="914290" algn="l" defTabSz="914290" rtl="0" eaLnBrk="1" latinLnBrk="0" hangingPunct="1">
              <a:defRPr sz="1800" kern="1200">
                <a:solidFill>
                  <a:schemeClr val="lt1"/>
                </a:solidFill>
                <a:latin typeface="+mn-lt"/>
                <a:ea typeface="+mn-ea"/>
                <a:cs typeface="+mn-cs"/>
              </a:defRPr>
            </a:lvl3pPr>
            <a:lvl4pPr marL="1371435" algn="l" defTabSz="914290" rtl="0" eaLnBrk="1" latinLnBrk="0" hangingPunct="1">
              <a:defRPr sz="1800" kern="1200">
                <a:solidFill>
                  <a:schemeClr val="lt1"/>
                </a:solidFill>
                <a:latin typeface="+mn-lt"/>
                <a:ea typeface="+mn-ea"/>
                <a:cs typeface="+mn-cs"/>
              </a:defRPr>
            </a:lvl4pPr>
            <a:lvl5pPr marL="1828581" algn="l" defTabSz="914290" rtl="0" eaLnBrk="1" latinLnBrk="0" hangingPunct="1">
              <a:defRPr sz="1800" kern="1200">
                <a:solidFill>
                  <a:schemeClr val="lt1"/>
                </a:solidFill>
                <a:latin typeface="+mn-lt"/>
                <a:ea typeface="+mn-ea"/>
                <a:cs typeface="+mn-cs"/>
              </a:defRPr>
            </a:lvl5pPr>
            <a:lvl6pPr marL="2285726" algn="l" defTabSz="914290" rtl="0" eaLnBrk="1" latinLnBrk="0" hangingPunct="1">
              <a:defRPr sz="1800" kern="1200">
                <a:solidFill>
                  <a:schemeClr val="lt1"/>
                </a:solidFill>
                <a:latin typeface="+mn-lt"/>
                <a:ea typeface="+mn-ea"/>
                <a:cs typeface="+mn-cs"/>
              </a:defRPr>
            </a:lvl6pPr>
            <a:lvl7pPr marL="2742871" algn="l" defTabSz="914290" rtl="0" eaLnBrk="1" latinLnBrk="0" hangingPunct="1">
              <a:defRPr sz="1800" kern="1200">
                <a:solidFill>
                  <a:schemeClr val="lt1"/>
                </a:solidFill>
                <a:latin typeface="+mn-lt"/>
                <a:ea typeface="+mn-ea"/>
                <a:cs typeface="+mn-cs"/>
              </a:defRPr>
            </a:lvl7pPr>
            <a:lvl8pPr marL="3200016" algn="l" defTabSz="914290" rtl="0" eaLnBrk="1" latinLnBrk="0" hangingPunct="1">
              <a:defRPr sz="1800" kern="1200">
                <a:solidFill>
                  <a:schemeClr val="lt1"/>
                </a:solidFill>
                <a:latin typeface="+mn-lt"/>
                <a:ea typeface="+mn-ea"/>
                <a:cs typeface="+mn-cs"/>
              </a:defRPr>
            </a:lvl8pPr>
            <a:lvl9pPr marL="3657161" algn="l" defTabSz="914290" rtl="0" eaLnBrk="1" latinLnBrk="0" hangingPunct="1">
              <a:defRPr sz="1800" kern="1200">
                <a:solidFill>
                  <a:schemeClr val="lt1"/>
                </a:solidFill>
                <a:latin typeface="+mn-lt"/>
                <a:ea typeface="+mn-ea"/>
                <a:cs typeface="+mn-cs"/>
              </a:defRPr>
            </a:lvl9pPr>
          </a:lstStyle>
          <a:p>
            <a:pPr algn="ctr" defTabSz="914400">
              <a:defRPr/>
            </a:pPr>
            <a:r>
              <a:rPr lang="en-GB" b="1" dirty="0">
                <a:solidFill>
                  <a:prstClr val="white"/>
                </a:solidFill>
                <a:latin typeface="Century Gothic" charset="0"/>
                <a:ea typeface="Century Gothic" charset="0"/>
                <a:cs typeface="Century Gothic" charset="0"/>
              </a:rPr>
              <a:t>15</a:t>
            </a:r>
            <a:endParaRPr lang="en-US" b="1" dirty="0">
              <a:solidFill>
                <a:prstClr val="white"/>
              </a:solidFill>
              <a:latin typeface="Century Gothic" charset="0"/>
              <a:ea typeface="Century Gothic" charset="0"/>
              <a:cs typeface="Century Gothic" charset="0"/>
            </a:endParaRPr>
          </a:p>
        </p:txBody>
      </p:sp>
      <p:pic>
        <p:nvPicPr>
          <p:cNvPr id="3" name="Picture 2"/>
          <p:cNvPicPr>
            <a:picLocks noChangeAspect="1"/>
          </p:cNvPicPr>
          <p:nvPr/>
        </p:nvPicPr>
        <p:blipFill>
          <a:blip r:embed="rId2"/>
          <a:stretch>
            <a:fillRect/>
          </a:stretch>
        </p:blipFill>
        <p:spPr>
          <a:xfrm>
            <a:off x="128679" y="2564904"/>
            <a:ext cx="6948678" cy="3888432"/>
          </a:xfrm>
          <a:prstGeom prst="rect">
            <a:avLst/>
          </a:prstGeom>
        </p:spPr>
      </p:pic>
    </p:spTree>
    <p:extLst>
      <p:ext uri="{BB962C8B-B14F-4D97-AF65-F5344CB8AC3E}">
        <p14:creationId xmlns:p14="http://schemas.microsoft.com/office/powerpoint/2010/main" val="3401216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a:xfrm>
            <a:off x="206936" y="79880"/>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Possible testing</a:t>
            </a:r>
            <a:endParaRPr lang="en-US" sz="2000" b="1" kern="0" dirty="0">
              <a:solidFill>
                <a:prstClr val="white"/>
              </a:solidFill>
              <a:latin typeface="Century Gothic" charset="0"/>
              <a:ea typeface="Century Gothic" charset="0"/>
              <a:cs typeface="Century Gothic" charset="0"/>
            </a:endParaRPr>
          </a:p>
        </p:txBody>
      </p:sp>
      <p:pic>
        <p:nvPicPr>
          <p:cNvPr id="2" name="Picture 1"/>
          <p:cNvPicPr>
            <a:picLocks noChangeAspect="1"/>
          </p:cNvPicPr>
          <p:nvPr/>
        </p:nvPicPr>
        <p:blipFill>
          <a:blip r:embed="rId2"/>
          <a:stretch>
            <a:fillRect/>
          </a:stretch>
        </p:blipFill>
        <p:spPr>
          <a:xfrm>
            <a:off x="539551" y="551686"/>
            <a:ext cx="6162675" cy="2326954"/>
          </a:xfrm>
          <a:prstGeom prst="rect">
            <a:avLst/>
          </a:prstGeom>
        </p:spPr>
      </p:pic>
      <p:pic>
        <p:nvPicPr>
          <p:cNvPr id="4" name="Picture 3"/>
          <p:cNvPicPr>
            <a:picLocks noChangeAspect="1"/>
          </p:cNvPicPr>
          <p:nvPr/>
        </p:nvPicPr>
        <p:blipFill rotWithShape="1">
          <a:blip r:embed="rId3"/>
          <a:srcRect t="21513" b="8345"/>
          <a:stretch/>
        </p:blipFill>
        <p:spPr>
          <a:xfrm>
            <a:off x="539551" y="3817016"/>
            <a:ext cx="5271122" cy="2554395"/>
          </a:xfrm>
          <a:prstGeom prst="rect">
            <a:avLst/>
          </a:prstGeom>
        </p:spPr>
      </p:pic>
      <p:pic>
        <p:nvPicPr>
          <p:cNvPr id="6" name="Picture 5"/>
          <p:cNvPicPr>
            <a:picLocks noChangeAspect="1"/>
          </p:cNvPicPr>
          <p:nvPr/>
        </p:nvPicPr>
        <p:blipFill rotWithShape="1">
          <a:blip r:embed="rId4"/>
          <a:srcRect b="78390"/>
          <a:stretch/>
        </p:blipFill>
        <p:spPr>
          <a:xfrm>
            <a:off x="539551" y="2799875"/>
            <a:ext cx="7229173" cy="1080119"/>
          </a:xfrm>
          <a:prstGeom prst="rect">
            <a:avLst/>
          </a:prstGeom>
        </p:spPr>
      </p:pic>
      <p:pic>
        <p:nvPicPr>
          <p:cNvPr id="7" name="Picture 6"/>
          <p:cNvPicPr>
            <a:picLocks noChangeAspect="1"/>
          </p:cNvPicPr>
          <p:nvPr/>
        </p:nvPicPr>
        <p:blipFill rotWithShape="1">
          <a:blip r:embed="rId3"/>
          <a:srcRect t="90854"/>
          <a:stretch/>
        </p:blipFill>
        <p:spPr>
          <a:xfrm>
            <a:off x="549796" y="6339329"/>
            <a:ext cx="8208912" cy="518671"/>
          </a:xfrm>
          <a:prstGeom prst="rect">
            <a:avLst/>
          </a:prstGeom>
        </p:spPr>
      </p:pic>
    </p:spTree>
    <p:extLst>
      <p:ext uri="{BB962C8B-B14F-4D97-AF65-F5344CB8AC3E}">
        <p14:creationId xmlns:p14="http://schemas.microsoft.com/office/powerpoint/2010/main" val="989270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a:xfrm>
            <a:off x="206936" y="79880"/>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Possible testing</a:t>
            </a:r>
            <a:endParaRPr lang="en-US" sz="2000" b="1" kern="0" dirty="0">
              <a:solidFill>
                <a:prstClr val="white"/>
              </a:solidFill>
              <a:latin typeface="Century Gothic" charset="0"/>
              <a:ea typeface="Century Gothic" charset="0"/>
              <a:cs typeface="Century Gothic" charset="0"/>
            </a:endParaRPr>
          </a:p>
        </p:txBody>
      </p:sp>
      <p:pic>
        <p:nvPicPr>
          <p:cNvPr id="2" name="Picture 1"/>
          <p:cNvPicPr>
            <a:picLocks noChangeAspect="1"/>
          </p:cNvPicPr>
          <p:nvPr/>
        </p:nvPicPr>
        <p:blipFill>
          <a:blip r:embed="rId2"/>
          <a:stretch>
            <a:fillRect/>
          </a:stretch>
        </p:blipFill>
        <p:spPr>
          <a:xfrm>
            <a:off x="206936" y="548680"/>
            <a:ext cx="8039100" cy="3952875"/>
          </a:xfrm>
          <a:prstGeom prst="rect">
            <a:avLst/>
          </a:prstGeom>
        </p:spPr>
      </p:pic>
      <p:pic>
        <p:nvPicPr>
          <p:cNvPr id="4" name="Picture 3"/>
          <p:cNvPicPr>
            <a:picLocks noChangeAspect="1"/>
          </p:cNvPicPr>
          <p:nvPr/>
        </p:nvPicPr>
        <p:blipFill rotWithShape="1">
          <a:blip r:embed="rId3"/>
          <a:srcRect r="32625" b="85030"/>
          <a:stretch/>
        </p:blipFill>
        <p:spPr>
          <a:xfrm>
            <a:off x="211479" y="4501555"/>
            <a:ext cx="8178955" cy="583629"/>
          </a:xfrm>
          <a:prstGeom prst="rect">
            <a:avLst/>
          </a:prstGeom>
        </p:spPr>
      </p:pic>
      <p:pic>
        <p:nvPicPr>
          <p:cNvPr id="6" name="Picture 5"/>
          <p:cNvPicPr>
            <a:picLocks noChangeAspect="1"/>
          </p:cNvPicPr>
          <p:nvPr/>
        </p:nvPicPr>
        <p:blipFill rotWithShape="1">
          <a:blip r:embed="rId4"/>
          <a:srcRect l="20863" t="20592"/>
          <a:stretch/>
        </p:blipFill>
        <p:spPr>
          <a:xfrm>
            <a:off x="2328090" y="4725144"/>
            <a:ext cx="6430618" cy="2073453"/>
          </a:xfrm>
          <a:prstGeom prst="rect">
            <a:avLst/>
          </a:prstGeom>
        </p:spPr>
      </p:pic>
    </p:spTree>
    <p:extLst>
      <p:ext uri="{BB962C8B-B14F-4D97-AF65-F5344CB8AC3E}">
        <p14:creationId xmlns:p14="http://schemas.microsoft.com/office/powerpoint/2010/main" val="2946589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a:xfrm>
            <a:off x="206936" y="79880"/>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Tips for fair testing</a:t>
            </a:r>
            <a:endParaRPr lang="en-US" sz="2000" b="1" kern="0" dirty="0">
              <a:solidFill>
                <a:prstClr val="white"/>
              </a:solidFill>
              <a:latin typeface="Century Gothic" charset="0"/>
              <a:ea typeface="Century Gothic" charset="0"/>
              <a:cs typeface="Century Gothic" charset="0"/>
            </a:endParaRPr>
          </a:p>
        </p:txBody>
      </p:sp>
      <p:pic>
        <p:nvPicPr>
          <p:cNvPr id="2" name="Picture 1"/>
          <p:cNvPicPr>
            <a:picLocks noChangeAspect="1"/>
          </p:cNvPicPr>
          <p:nvPr/>
        </p:nvPicPr>
        <p:blipFill>
          <a:blip r:embed="rId2"/>
          <a:stretch>
            <a:fillRect/>
          </a:stretch>
        </p:blipFill>
        <p:spPr>
          <a:xfrm>
            <a:off x="206936" y="620688"/>
            <a:ext cx="8554550" cy="2376264"/>
          </a:xfrm>
          <a:prstGeom prst="rect">
            <a:avLst/>
          </a:prstGeom>
        </p:spPr>
      </p:pic>
      <p:pic>
        <p:nvPicPr>
          <p:cNvPr id="6" name="Picture 5"/>
          <p:cNvPicPr>
            <a:picLocks noChangeAspect="1"/>
          </p:cNvPicPr>
          <p:nvPr/>
        </p:nvPicPr>
        <p:blipFill>
          <a:blip r:embed="rId3">
            <a:clrChange>
              <a:clrFrom>
                <a:srgbClr val="000000"/>
              </a:clrFrom>
              <a:clrTo>
                <a:srgbClr val="000000">
                  <a:alpha val="0"/>
                </a:srgbClr>
              </a:clrTo>
            </a:clrChange>
          </a:blip>
          <a:stretch>
            <a:fillRect/>
          </a:stretch>
        </p:blipFill>
        <p:spPr>
          <a:xfrm>
            <a:off x="206936" y="3198335"/>
            <a:ext cx="1393498" cy="1393498"/>
          </a:xfrm>
          <a:prstGeom prst="rect">
            <a:avLst/>
          </a:prstGeom>
        </p:spPr>
      </p:pic>
      <p:sp>
        <p:nvSpPr>
          <p:cNvPr id="7" name="Rectangle 6"/>
          <p:cNvSpPr/>
          <p:nvPr/>
        </p:nvSpPr>
        <p:spPr>
          <a:xfrm>
            <a:off x="392166" y="3633474"/>
            <a:ext cx="1023037" cy="523220"/>
          </a:xfrm>
          <a:prstGeom prst="rect">
            <a:avLst/>
          </a:prstGeom>
        </p:spPr>
        <p:txBody>
          <a:bodyPr wrap="none">
            <a:spAutoFit/>
          </a:bodyPr>
          <a:lstStyle/>
          <a:p>
            <a:r>
              <a:rPr lang="en-GB" sz="2800" b="1" dirty="0">
                <a:solidFill>
                  <a:prstClr val="black"/>
                </a:solidFill>
                <a:latin typeface="Century Gothic" panose="020B0502020202020204" pitchFamily="34" charset="0"/>
              </a:rPr>
              <a:t>STOP</a:t>
            </a:r>
          </a:p>
        </p:txBody>
      </p:sp>
      <p:sp>
        <p:nvSpPr>
          <p:cNvPr id="8" name="Rectangle 7"/>
          <p:cNvSpPr/>
          <p:nvPr/>
        </p:nvSpPr>
        <p:spPr>
          <a:xfrm>
            <a:off x="1799184" y="3198335"/>
            <a:ext cx="7344816" cy="2462213"/>
          </a:xfrm>
          <a:prstGeom prst="rect">
            <a:avLst/>
          </a:prstGeom>
        </p:spPr>
        <p:txBody>
          <a:bodyPr wrap="square">
            <a:spAutoFit/>
          </a:bodyPr>
          <a:lstStyle/>
          <a:p>
            <a:pPr marL="342900" indent="-342900">
              <a:buFont typeface="Arial" panose="020B0604020202020204" pitchFamily="34" charset="0"/>
              <a:buChar char="•"/>
            </a:pPr>
            <a:r>
              <a:rPr lang="en-GB" sz="2200" b="1" dirty="0">
                <a:solidFill>
                  <a:prstClr val="black"/>
                </a:solidFill>
                <a:latin typeface="Century Gothic" panose="020B0502020202020204" pitchFamily="34" charset="0"/>
              </a:rPr>
              <a:t>On the following slide there is a range of advice as to how you could set up the testing of your practical experiments.</a:t>
            </a:r>
          </a:p>
          <a:p>
            <a:pPr marL="342900" indent="-342900">
              <a:buFont typeface="Arial" panose="020B0604020202020204" pitchFamily="34" charset="0"/>
              <a:buChar char="•"/>
            </a:pPr>
            <a:endParaRPr lang="en-GB" sz="2200" b="1" dirty="0">
              <a:solidFill>
                <a:prstClr val="black"/>
              </a:solidFill>
              <a:latin typeface="Century Gothic" panose="020B0502020202020204" pitchFamily="34" charset="0"/>
            </a:endParaRPr>
          </a:p>
          <a:p>
            <a:pPr marL="342900" indent="-342900">
              <a:buFont typeface="Arial" panose="020B0604020202020204" pitchFamily="34" charset="0"/>
              <a:buChar char="•"/>
            </a:pPr>
            <a:r>
              <a:rPr lang="en-GB" sz="2200" b="1" dirty="0">
                <a:solidFill>
                  <a:srgbClr val="FF0000"/>
                </a:solidFill>
                <a:latin typeface="Century Gothic" panose="020B0502020202020204" pitchFamily="34" charset="0"/>
              </a:rPr>
              <a:t>Use this (and the advice) to give reasons for the methods you have chosen when writing up your control methods and planning the practical work.</a:t>
            </a:r>
          </a:p>
        </p:txBody>
      </p:sp>
      <p:pic>
        <p:nvPicPr>
          <p:cNvPr id="4" name="Picture 3"/>
          <p:cNvPicPr>
            <a:picLocks noChangeAspect="1"/>
          </p:cNvPicPr>
          <p:nvPr/>
        </p:nvPicPr>
        <p:blipFill>
          <a:blip r:embed="rId4"/>
          <a:stretch>
            <a:fillRect/>
          </a:stretch>
        </p:blipFill>
        <p:spPr>
          <a:xfrm>
            <a:off x="206936" y="5775982"/>
            <a:ext cx="6724471" cy="920576"/>
          </a:xfrm>
          <a:prstGeom prst="rect">
            <a:avLst/>
          </a:prstGeom>
        </p:spPr>
      </p:pic>
    </p:spTree>
    <p:extLst>
      <p:ext uri="{BB962C8B-B14F-4D97-AF65-F5344CB8AC3E}">
        <p14:creationId xmlns:p14="http://schemas.microsoft.com/office/powerpoint/2010/main" val="2696383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548680"/>
            <a:ext cx="8727670" cy="6188348"/>
          </a:xfrm>
          <a:prstGeom prst="rect">
            <a:avLst/>
          </a:prstGeom>
        </p:spPr>
      </p:pic>
      <p:sp>
        <p:nvSpPr>
          <p:cNvPr id="5" name="Rounded Rectangle 3"/>
          <p:cNvSpPr/>
          <p:nvPr/>
        </p:nvSpPr>
        <p:spPr>
          <a:xfrm>
            <a:off x="245660" y="79880"/>
            <a:ext cx="8733530"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Tips for fair testing</a:t>
            </a:r>
            <a:endParaRPr lang="en-US" sz="2000" b="1" kern="0" dirty="0">
              <a:solidFill>
                <a:prstClr val="whit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3723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113" r="19288" b="5486"/>
          <a:stretch/>
        </p:blipFill>
        <p:spPr>
          <a:xfrm>
            <a:off x="251146" y="476672"/>
            <a:ext cx="8856984" cy="6225546"/>
          </a:xfrm>
          <a:prstGeom prst="rect">
            <a:avLst/>
          </a:prstGeom>
        </p:spPr>
      </p:pic>
      <p:sp>
        <p:nvSpPr>
          <p:cNvPr id="5" name="Rounded Rectangle 3"/>
          <p:cNvSpPr/>
          <p:nvPr/>
        </p:nvSpPr>
        <p:spPr>
          <a:xfrm>
            <a:off x="206936" y="79880"/>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Possible Layout</a:t>
            </a:r>
            <a:endParaRPr lang="en-US" sz="2000" b="1" kern="0" dirty="0">
              <a:solidFill>
                <a:prstClr val="white"/>
              </a:solidFill>
              <a:latin typeface="Century Gothic" charset="0"/>
              <a:ea typeface="Century Gothic" charset="0"/>
              <a:cs typeface="Century Gothic" charset="0"/>
            </a:endParaRPr>
          </a:p>
        </p:txBody>
      </p:sp>
      <p:pic>
        <p:nvPicPr>
          <p:cNvPr id="6" name="Picture 5"/>
          <p:cNvPicPr>
            <a:picLocks noChangeAspect="1"/>
          </p:cNvPicPr>
          <p:nvPr/>
        </p:nvPicPr>
        <p:blipFill>
          <a:blip r:embed="rId3"/>
          <a:stretch>
            <a:fillRect/>
          </a:stretch>
        </p:blipFill>
        <p:spPr>
          <a:xfrm>
            <a:off x="4211960" y="249592"/>
            <a:ext cx="4690764" cy="642162"/>
          </a:xfrm>
          <a:prstGeom prst="rect">
            <a:avLst/>
          </a:prstGeom>
        </p:spPr>
      </p:pic>
    </p:spTree>
    <p:extLst>
      <p:ext uri="{BB962C8B-B14F-4D97-AF65-F5344CB8AC3E}">
        <p14:creationId xmlns:p14="http://schemas.microsoft.com/office/powerpoint/2010/main" val="221509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9763" t="977" r="24013" b="7980"/>
          <a:stretch/>
        </p:blipFill>
        <p:spPr>
          <a:xfrm>
            <a:off x="245660" y="447722"/>
            <a:ext cx="4536504" cy="6410278"/>
          </a:xfrm>
          <a:prstGeom prst="rect">
            <a:avLst/>
          </a:prstGeom>
        </p:spPr>
      </p:pic>
      <p:pic>
        <p:nvPicPr>
          <p:cNvPr id="6" name="Picture 5"/>
          <p:cNvPicPr>
            <a:picLocks noChangeAspect="1"/>
          </p:cNvPicPr>
          <p:nvPr/>
        </p:nvPicPr>
        <p:blipFill>
          <a:blip r:embed="rId3"/>
          <a:stretch>
            <a:fillRect/>
          </a:stretch>
        </p:blipFill>
        <p:spPr>
          <a:xfrm>
            <a:off x="5724128" y="976336"/>
            <a:ext cx="2667000" cy="5353050"/>
          </a:xfrm>
          <a:prstGeom prst="rect">
            <a:avLst/>
          </a:prstGeom>
        </p:spPr>
      </p:pic>
      <p:sp>
        <p:nvSpPr>
          <p:cNvPr id="7" name="Rounded Rectangle 3"/>
          <p:cNvSpPr/>
          <p:nvPr/>
        </p:nvSpPr>
        <p:spPr>
          <a:xfrm>
            <a:off x="232012" y="38937"/>
            <a:ext cx="8733530"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Example of practical investigation</a:t>
            </a:r>
            <a:endParaRPr lang="en-US" sz="2000" b="1" kern="0" dirty="0">
              <a:solidFill>
                <a:prstClr val="whit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89804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B: Investigation</a:t>
            </a:r>
            <a:endParaRPr lang="en-US" sz="2000" b="1" dirty="0">
              <a:solidFill>
                <a:prstClr val="white"/>
              </a:solidFill>
              <a:latin typeface="Century Gothic" charset="0"/>
              <a:ea typeface="Century Gothic" charset="0"/>
              <a:cs typeface="Century Gothic" charset="0"/>
            </a:endParaRPr>
          </a:p>
        </p:txBody>
      </p:sp>
      <p:pic>
        <p:nvPicPr>
          <p:cNvPr id="5" name="Picture 4"/>
          <p:cNvPicPr>
            <a:picLocks noChangeAspect="1"/>
          </p:cNvPicPr>
          <p:nvPr/>
        </p:nvPicPr>
        <p:blipFill rotWithShape="1">
          <a:blip r:embed="rId2"/>
          <a:srcRect l="15551" t="9259" r="1433" b="80658"/>
          <a:stretch/>
        </p:blipFill>
        <p:spPr>
          <a:xfrm>
            <a:off x="3478701" y="380077"/>
            <a:ext cx="5400600" cy="367031"/>
          </a:xfrm>
          <a:prstGeom prst="rect">
            <a:avLst/>
          </a:prstGeom>
          <a:ln>
            <a:solidFill>
              <a:srgbClr val="FF0000"/>
            </a:solidFill>
          </a:ln>
        </p:spPr>
      </p:pic>
      <p:sp>
        <p:nvSpPr>
          <p:cNvPr id="6" name="Rectangle 5"/>
          <p:cNvSpPr/>
          <p:nvPr/>
        </p:nvSpPr>
        <p:spPr>
          <a:xfrm>
            <a:off x="314173" y="747108"/>
            <a:ext cx="8565128" cy="1200329"/>
          </a:xfrm>
          <a:prstGeom prst="rect">
            <a:avLst/>
          </a:prstGeom>
        </p:spPr>
        <p:txBody>
          <a:bodyPr wrap="square">
            <a:spAutoFit/>
          </a:bodyPr>
          <a:lstStyle/>
          <a:p>
            <a:r>
              <a:rPr lang="en-GB" dirty="0">
                <a:solidFill>
                  <a:prstClr val="black"/>
                </a:solidFill>
                <a:latin typeface="Century Gothic" panose="020B0502020202020204" pitchFamily="34" charset="0"/>
              </a:rPr>
              <a:t>For section B you have to carry out the experimental and investigation work to prove or disprove your hypothesis or prediction.  </a:t>
            </a:r>
            <a:r>
              <a:rPr lang="en-GB" b="1" dirty="0">
                <a:solidFill>
                  <a:prstClr val="black"/>
                </a:solidFill>
                <a:latin typeface="Century Gothic" panose="020B0502020202020204" pitchFamily="34" charset="0"/>
              </a:rPr>
              <a:t>Remember you should </a:t>
            </a:r>
            <a:r>
              <a:rPr lang="en-GB" b="1" dirty="0" smtClean="0">
                <a:solidFill>
                  <a:prstClr val="black"/>
                </a:solidFill>
                <a:latin typeface="Century Gothic" panose="020B0502020202020204" pitchFamily="34" charset="0"/>
              </a:rPr>
              <a:t>try to do 3 relevant investigations</a:t>
            </a:r>
            <a:r>
              <a:rPr lang="en-GB" b="1" dirty="0">
                <a:solidFill>
                  <a:prstClr val="black"/>
                </a:solidFill>
                <a:latin typeface="Century Gothic" panose="020B0502020202020204" pitchFamily="34" charset="0"/>
              </a:rPr>
              <a:t>.</a:t>
            </a:r>
          </a:p>
          <a:p>
            <a:endParaRPr lang="en-GB" dirty="0">
              <a:solidFill>
                <a:prstClr val="black"/>
              </a:solidFill>
              <a:latin typeface="Century Gothic" panose="020B0502020202020204" pitchFamily="34" charset="0"/>
            </a:endParaRPr>
          </a:p>
        </p:txBody>
      </p:sp>
      <p:pic>
        <p:nvPicPr>
          <p:cNvPr id="7" name="Picture 6"/>
          <p:cNvPicPr>
            <a:picLocks noChangeAspect="1"/>
          </p:cNvPicPr>
          <p:nvPr/>
        </p:nvPicPr>
        <p:blipFill>
          <a:blip r:embed="rId3">
            <a:clrChange>
              <a:clrFrom>
                <a:srgbClr val="FFFEFF"/>
              </a:clrFrom>
              <a:clrTo>
                <a:srgbClr val="FFFEFF">
                  <a:alpha val="0"/>
                </a:srgbClr>
              </a:clrTo>
            </a:clrChange>
          </a:blip>
          <a:stretch>
            <a:fillRect/>
          </a:stretch>
        </p:blipFill>
        <p:spPr>
          <a:xfrm>
            <a:off x="202892" y="1440493"/>
            <a:ext cx="8642060" cy="5417507"/>
          </a:xfrm>
          <a:prstGeom prst="rect">
            <a:avLst/>
          </a:prstGeom>
        </p:spPr>
      </p:pic>
    </p:spTree>
    <p:extLst>
      <p:ext uri="{BB962C8B-B14F-4D97-AF65-F5344CB8AC3E}">
        <p14:creationId xmlns:p14="http://schemas.microsoft.com/office/powerpoint/2010/main" val="168374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B: Investigation</a:t>
            </a:r>
            <a:endParaRPr lang="en-US" sz="2000" b="1" dirty="0">
              <a:solidFill>
                <a:prstClr val="white"/>
              </a:solidFill>
              <a:latin typeface="Century Gothic" charset="0"/>
              <a:ea typeface="Century Gothic" charset="0"/>
              <a:cs typeface="Century Gothic" charset="0"/>
            </a:endParaRPr>
          </a:p>
        </p:txBody>
      </p:sp>
      <p:pic>
        <p:nvPicPr>
          <p:cNvPr id="5" name="Picture 4"/>
          <p:cNvPicPr>
            <a:picLocks noChangeAspect="1"/>
          </p:cNvPicPr>
          <p:nvPr/>
        </p:nvPicPr>
        <p:blipFill rotWithShape="1">
          <a:blip r:embed="rId2"/>
          <a:srcRect l="15551" t="9259" r="1433" b="80658"/>
          <a:stretch/>
        </p:blipFill>
        <p:spPr>
          <a:xfrm>
            <a:off x="3581405" y="83948"/>
            <a:ext cx="5400600" cy="367031"/>
          </a:xfrm>
          <a:prstGeom prst="rect">
            <a:avLst/>
          </a:prstGeom>
          <a:ln>
            <a:solidFill>
              <a:srgbClr val="FF0000"/>
            </a:solidFill>
          </a:ln>
        </p:spPr>
      </p:pic>
      <p:sp>
        <p:nvSpPr>
          <p:cNvPr id="6" name="Rectangle 5"/>
          <p:cNvSpPr/>
          <p:nvPr/>
        </p:nvSpPr>
        <p:spPr>
          <a:xfrm>
            <a:off x="236346" y="619868"/>
            <a:ext cx="8665440" cy="3924151"/>
          </a:xfrm>
          <a:prstGeom prst="rect">
            <a:avLst/>
          </a:prstGeom>
        </p:spPr>
        <p:txBody>
          <a:bodyPr wrap="square">
            <a:spAutoFit/>
          </a:bodyPr>
          <a:lstStyle/>
          <a:p>
            <a:r>
              <a:rPr lang="en-GB" dirty="0">
                <a:solidFill>
                  <a:prstClr val="black"/>
                </a:solidFill>
                <a:latin typeface="Century Gothic" panose="020B0502020202020204" pitchFamily="34" charset="0"/>
              </a:rPr>
              <a:t>Each investigation should have a </a:t>
            </a:r>
            <a:r>
              <a:rPr lang="en-GB" b="1" u="sng" dirty="0">
                <a:solidFill>
                  <a:prstClr val="black"/>
                </a:solidFill>
                <a:latin typeface="Century Gothic" panose="020B0502020202020204" pitchFamily="34" charset="0"/>
              </a:rPr>
              <a:t>clear aim </a:t>
            </a:r>
            <a:r>
              <a:rPr lang="en-GB" dirty="0">
                <a:solidFill>
                  <a:prstClr val="black"/>
                </a:solidFill>
                <a:latin typeface="Century Gothic" panose="020B0502020202020204" pitchFamily="34" charset="0"/>
              </a:rPr>
              <a:t>written at the top of  plan:</a:t>
            </a:r>
          </a:p>
          <a:p>
            <a:endParaRPr lang="en-GB" dirty="0">
              <a:solidFill>
                <a:prstClr val="black"/>
              </a:solidFill>
              <a:latin typeface="Century Gothic" panose="020B0502020202020204" pitchFamily="34" charset="0"/>
            </a:endParaRPr>
          </a:p>
          <a:p>
            <a:r>
              <a:rPr lang="en-GB" b="1" dirty="0">
                <a:solidFill>
                  <a:srgbClr val="FF0000"/>
                </a:solidFill>
                <a:latin typeface="Century Gothic" panose="020B0502020202020204" pitchFamily="34" charset="0"/>
              </a:rPr>
              <a:t>Example:</a:t>
            </a:r>
            <a:endParaRPr lang="en-GB" dirty="0">
              <a:solidFill>
                <a:prstClr val="black"/>
              </a:solidFill>
              <a:latin typeface="Century Gothic" panose="020B0502020202020204" pitchFamily="34" charset="0"/>
            </a:endParaRPr>
          </a:p>
          <a:p>
            <a:endParaRPr lang="en-GB" dirty="0">
              <a:solidFill>
                <a:prstClr val="black"/>
              </a:solidFill>
              <a:latin typeface="Century Gothic" panose="020B0502020202020204" pitchFamily="34" charset="0"/>
            </a:endParaRPr>
          </a:p>
          <a:p>
            <a:r>
              <a:rPr lang="en-GB" sz="1700" b="1" i="1" dirty="0">
                <a:solidFill>
                  <a:prstClr val="black"/>
                </a:solidFill>
                <a:latin typeface="Century Gothic" panose="020B0502020202020204" pitchFamily="34" charset="0"/>
              </a:rPr>
              <a:t>Aim: </a:t>
            </a:r>
            <a:r>
              <a:rPr lang="en-GB" sz="1700" i="1" dirty="0">
                <a:solidFill>
                  <a:prstClr val="black"/>
                </a:solidFill>
                <a:latin typeface="Century Gothic" panose="020B0502020202020204" pitchFamily="34" charset="0"/>
              </a:rPr>
              <a:t>To experiment making bread rolls with different types of flours (wholemeal, plain flour, strong plain flour and granary flour) to find which flour creates an elastic texture and the effects on taste and appearance.</a:t>
            </a:r>
          </a:p>
          <a:p>
            <a:endParaRPr lang="en-GB" i="1" dirty="0">
              <a:solidFill>
                <a:prstClr val="black"/>
              </a:solidFill>
              <a:latin typeface="Century Gothic" panose="020B0502020202020204" pitchFamily="34" charset="0"/>
            </a:endParaRPr>
          </a:p>
          <a:p>
            <a:r>
              <a:rPr lang="en-GB" dirty="0">
                <a:solidFill>
                  <a:prstClr val="black"/>
                </a:solidFill>
                <a:latin typeface="Century Gothic" panose="020B0502020202020204" pitchFamily="34" charset="0"/>
              </a:rPr>
              <a:t>You should then </a:t>
            </a:r>
            <a:r>
              <a:rPr lang="en-GB" b="1" u="sng" dirty="0">
                <a:solidFill>
                  <a:prstClr val="black"/>
                </a:solidFill>
                <a:latin typeface="Century Gothic" panose="020B0502020202020204" pitchFamily="34" charset="0"/>
              </a:rPr>
              <a:t>list all the ingredients </a:t>
            </a:r>
            <a:r>
              <a:rPr lang="en-GB" dirty="0">
                <a:solidFill>
                  <a:prstClr val="black"/>
                </a:solidFill>
                <a:latin typeface="Century Gothic" panose="020B0502020202020204" pitchFamily="34" charset="0"/>
              </a:rPr>
              <a:t>(with measurements/weights) that you will use for the investigation.</a:t>
            </a:r>
          </a:p>
          <a:p>
            <a:endParaRPr lang="en-GB" i="1" dirty="0">
              <a:solidFill>
                <a:prstClr val="black"/>
              </a:solidFill>
              <a:latin typeface="Century Gothic" panose="020B0502020202020204" pitchFamily="34" charset="0"/>
            </a:endParaRPr>
          </a:p>
          <a:p>
            <a:r>
              <a:rPr lang="en-GB" dirty="0">
                <a:solidFill>
                  <a:prstClr val="black"/>
                </a:solidFill>
                <a:latin typeface="Century Gothic" panose="020B0502020202020204" pitchFamily="34" charset="0"/>
              </a:rPr>
              <a:t>You then need to </a:t>
            </a:r>
            <a:r>
              <a:rPr lang="en-GB" b="1" u="sng" dirty="0">
                <a:solidFill>
                  <a:prstClr val="black"/>
                </a:solidFill>
                <a:latin typeface="Century Gothic" panose="020B0502020202020204" pitchFamily="34" charset="0"/>
              </a:rPr>
              <a:t>decide upon the method </a:t>
            </a:r>
            <a:r>
              <a:rPr lang="en-GB" dirty="0">
                <a:solidFill>
                  <a:prstClr val="black"/>
                </a:solidFill>
                <a:latin typeface="Century Gothic" panose="020B0502020202020204" pitchFamily="34" charset="0"/>
              </a:rPr>
              <a:t>for your investigation – so explaining how will you carry it out so that it is </a:t>
            </a:r>
            <a:r>
              <a:rPr lang="en-GB" b="1" u="sng" dirty="0">
                <a:solidFill>
                  <a:prstClr val="black"/>
                </a:solidFill>
                <a:latin typeface="Century Gothic" panose="020B0502020202020204" pitchFamily="34" charset="0"/>
              </a:rPr>
              <a:t>fair</a:t>
            </a:r>
            <a:r>
              <a:rPr lang="en-GB" b="1" dirty="0">
                <a:solidFill>
                  <a:prstClr val="black"/>
                </a:solidFill>
                <a:latin typeface="Century Gothic" panose="020B0502020202020204" pitchFamily="34" charset="0"/>
              </a:rPr>
              <a:t>.  </a:t>
            </a:r>
            <a:r>
              <a:rPr lang="en-GB" dirty="0">
                <a:solidFill>
                  <a:prstClr val="black"/>
                </a:solidFill>
                <a:latin typeface="Century Gothic" panose="020B0502020202020204" pitchFamily="34" charset="0"/>
              </a:rPr>
              <a:t>List </a:t>
            </a:r>
            <a:r>
              <a:rPr lang="en-GB" b="1" u="sng" dirty="0">
                <a:solidFill>
                  <a:prstClr val="black"/>
                </a:solidFill>
                <a:latin typeface="Century Gothic" panose="020B0502020202020204" pitchFamily="34" charset="0"/>
              </a:rPr>
              <a:t>what</a:t>
            </a:r>
            <a:r>
              <a:rPr lang="en-GB" dirty="0">
                <a:solidFill>
                  <a:prstClr val="black"/>
                </a:solidFill>
                <a:latin typeface="Century Gothic" panose="020B0502020202020204" pitchFamily="34" charset="0"/>
              </a:rPr>
              <a:t> you are doing and </a:t>
            </a:r>
            <a:r>
              <a:rPr lang="en-GB" b="1" u="sng" dirty="0">
                <a:solidFill>
                  <a:prstClr val="black"/>
                </a:solidFill>
                <a:latin typeface="Century Gothic" panose="020B0502020202020204" pitchFamily="34" charset="0"/>
              </a:rPr>
              <a:t>how.</a:t>
            </a:r>
            <a:endParaRPr lang="en-GB" b="1" i="1" u="sng" dirty="0">
              <a:solidFill>
                <a:prstClr val="black"/>
              </a:solidFill>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1619672" y="4271757"/>
            <a:ext cx="6114057" cy="2611306"/>
          </a:xfrm>
          <a:prstGeom prst="rect">
            <a:avLst/>
          </a:prstGeom>
        </p:spPr>
      </p:pic>
    </p:spTree>
    <p:extLst>
      <p:ext uri="{BB962C8B-B14F-4D97-AF65-F5344CB8AC3E}">
        <p14:creationId xmlns:p14="http://schemas.microsoft.com/office/powerpoint/2010/main" val="239851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B: Investigation</a:t>
            </a:r>
            <a:endParaRPr lang="en-US" sz="2000" b="1" dirty="0">
              <a:solidFill>
                <a:prstClr val="white"/>
              </a:solidFill>
              <a:latin typeface="Century Gothic" charset="0"/>
              <a:ea typeface="Century Gothic" charset="0"/>
              <a:cs typeface="Century Gothic" charset="0"/>
            </a:endParaRPr>
          </a:p>
        </p:txBody>
      </p:sp>
      <p:pic>
        <p:nvPicPr>
          <p:cNvPr id="5" name="Picture 4"/>
          <p:cNvPicPr>
            <a:picLocks noChangeAspect="1"/>
          </p:cNvPicPr>
          <p:nvPr/>
        </p:nvPicPr>
        <p:blipFill rotWithShape="1">
          <a:blip r:embed="rId2"/>
          <a:srcRect l="15551" t="9259" r="1433" b="80658"/>
          <a:stretch/>
        </p:blipFill>
        <p:spPr>
          <a:xfrm>
            <a:off x="3478701" y="380077"/>
            <a:ext cx="5400600" cy="367031"/>
          </a:xfrm>
          <a:prstGeom prst="rect">
            <a:avLst/>
          </a:prstGeom>
          <a:ln>
            <a:solidFill>
              <a:srgbClr val="FF0000"/>
            </a:solidFill>
          </a:ln>
        </p:spPr>
      </p:pic>
      <p:sp>
        <p:nvSpPr>
          <p:cNvPr id="6" name="Rectangle 5"/>
          <p:cNvSpPr/>
          <p:nvPr/>
        </p:nvSpPr>
        <p:spPr>
          <a:xfrm>
            <a:off x="314173" y="747108"/>
            <a:ext cx="8565128" cy="646331"/>
          </a:xfrm>
          <a:prstGeom prst="rect">
            <a:avLst/>
          </a:prstGeom>
        </p:spPr>
        <p:txBody>
          <a:bodyPr wrap="square">
            <a:spAutoFit/>
          </a:bodyPr>
          <a:lstStyle/>
          <a:p>
            <a:r>
              <a:rPr lang="en-GB" b="1" dirty="0">
                <a:solidFill>
                  <a:srgbClr val="FF0000"/>
                </a:solidFill>
                <a:latin typeface="Century Gothic" panose="020B0502020202020204" pitchFamily="34" charset="0"/>
              </a:rPr>
              <a:t>Fair Testing Examples </a:t>
            </a:r>
          </a:p>
          <a:p>
            <a:endParaRPr lang="en-GB" dirty="0">
              <a:solidFill>
                <a:prstClr val="black"/>
              </a:solidFill>
              <a:latin typeface="Century Gothic" panose="020B0502020202020204" pitchFamily="34" charset="0"/>
            </a:endParaRPr>
          </a:p>
        </p:txBody>
      </p:sp>
      <p:pic>
        <p:nvPicPr>
          <p:cNvPr id="2" name="Picture 1"/>
          <p:cNvPicPr>
            <a:picLocks noChangeAspect="1"/>
          </p:cNvPicPr>
          <p:nvPr/>
        </p:nvPicPr>
        <p:blipFill rotWithShape="1">
          <a:blip r:embed="rId3"/>
          <a:srcRect t="13820"/>
          <a:stretch/>
        </p:blipFill>
        <p:spPr>
          <a:xfrm>
            <a:off x="261241" y="1359159"/>
            <a:ext cx="8543925" cy="4161766"/>
          </a:xfrm>
          <a:prstGeom prst="rect">
            <a:avLst/>
          </a:prstGeom>
        </p:spPr>
      </p:pic>
    </p:spTree>
    <p:extLst>
      <p:ext uri="{BB962C8B-B14F-4D97-AF65-F5344CB8AC3E}">
        <p14:creationId xmlns:p14="http://schemas.microsoft.com/office/powerpoint/2010/main" val="1640620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r>
              <a:rPr lang="en-GB" sz="2000" b="1" dirty="0">
                <a:solidFill>
                  <a:prstClr val="white"/>
                </a:solidFill>
                <a:latin typeface="Century Gothic" charset="0"/>
                <a:ea typeface="Century Gothic" charset="0"/>
                <a:cs typeface="Century Gothic" charset="0"/>
              </a:rPr>
              <a:t>Section B: Investigation</a:t>
            </a:r>
            <a:endParaRPr lang="en-US" sz="2000" b="1" dirty="0">
              <a:solidFill>
                <a:prstClr val="white"/>
              </a:solidFill>
              <a:latin typeface="Century Gothic" charset="0"/>
              <a:ea typeface="Century Gothic" charset="0"/>
              <a:cs typeface="Century Gothic" charset="0"/>
            </a:endParaRPr>
          </a:p>
        </p:txBody>
      </p:sp>
      <p:pic>
        <p:nvPicPr>
          <p:cNvPr id="5" name="Picture 4"/>
          <p:cNvPicPr>
            <a:picLocks noChangeAspect="1"/>
          </p:cNvPicPr>
          <p:nvPr/>
        </p:nvPicPr>
        <p:blipFill rotWithShape="1">
          <a:blip r:embed="rId2"/>
          <a:srcRect l="15551" t="9259" r="1433" b="80658"/>
          <a:stretch/>
        </p:blipFill>
        <p:spPr>
          <a:xfrm>
            <a:off x="3478701" y="380077"/>
            <a:ext cx="5400600" cy="367031"/>
          </a:xfrm>
          <a:prstGeom prst="rect">
            <a:avLst/>
          </a:prstGeom>
          <a:ln>
            <a:solidFill>
              <a:srgbClr val="FF0000"/>
            </a:solidFill>
          </a:ln>
        </p:spPr>
      </p:pic>
      <p:sp>
        <p:nvSpPr>
          <p:cNvPr id="6" name="Rectangle 5"/>
          <p:cNvSpPr/>
          <p:nvPr/>
        </p:nvSpPr>
        <p:spPr>
          <a:xfrm>
            <a:off x="314173" y="747108"/>
            <a:ext cx="8565128" cy="646331"/>
          </a:xfrm>
          <a:prstGeom prst="rect">
            <a:avLst/>
          </a:prstGeom>
        </p:spPr>
        <p:txBody>
          <a:bodyPr wrap="square">
            <a:spAutoFit/>
          </a:bodyPr>
          <a:lstStyle/>
          <a:p>
            <a:r>
              <a:rPr lang="en-GB" b="1" dirty="0">
                <a:solidFill>
                  <a:srgbClr val="FF0000"/>
                </a:solidFill>
                <a:latin typeface="Century Gothic" panose="020B0502020202020204" pitchFamily="34" charset="0"/>
              </a:rPr>
              <a:t>Fair Testing Examples </a:t>
            </a:r>
          </a:p>
          <a:p>
            <a:endParaRPr lang="en-GB" dirty="0">
              <a:solidFill>
                <a:prstClr val="black"/>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337793" y="1144724"/>
            <a:ext cx="7362825" cy="5524500"/>
          </a:xfrm>
          <a:prstGeom prst="rect">
            <a:avLst/>
          </a:prstGeom>
        </p:spPr>
      </p:pic>
    </p:spTree>
    <p:extLst>
      <p:ext uri="{BB962C8B-B14F-4D97-AF65-F5344CB8AC3E}">
        <p14:creationId xmlns:p14="http://schemas.microsoft.com/office/powerpoint/2010/main" val="2399198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3180" y="224168"/>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Investigation – Recording Results</a:t>
            </a:r>
            <a:endParaRPr lang="en-US" sz="2000" b="1" kern="0" dirty="0">
              <a:solidFill>
                <a:prstClr val="white"/>
              </a:solidFill>
              <a:latin typeface="Century Gothic" charset="0"/>
              <a:ea typeface="Century Gothic" charset="0"/>
              <a:cs typeface="Century Gothic" charset="0"/>
            </a:endParaRPr>
          </a:p>
        </p:txBody>
      </p:sp>
      <p:sp>
        <p:nvSpPr>
          <p:cNvPr id="6" name="Rectangle 5"/>
          <p:cNvSpPr/>
          <p:nvPr/>
        </p:nvSpPr>
        <p:spPr>
          <a:xfrm>
            <a:off x="303662" y="1556792"/>
            <a:ext cx="8565128" cy="1754326"/>
          </a:xfrm>
          <a:prstGeom prst="rect">
            <a:avLst/>
          </a:prstGeom>
        </p:spPr>
        <p:txBody>
          <a:bodyPr wrap="square">
            <a:spAutoFit/>
          </a:bodyPr>
          <a:lstStyle/>
          <a:p>
            <a:pPr>
              <a:defRPr/>
            </a:pPr>
            <a:r>
              <a:rPr lang="en-GB" b="1" kern="0" dirty="0">
                <a:solidFill>
                  <a:srgbClr val="FF0000"/>
                </a:solidFill>
                <a:latin typeface="Century Gothic" panose="020B0502020202020204" pitchFamily="34" charset="0"/>
              </a:rPr>
              <a:t>Practical and Recording Results</a:t>
            </a:r>
          </a:p>
          <a:p>
            <a:pPr>
              <a:defRPr/>
            </a:pPr>
            <a:endParaRPr lang="en-GB" b="1" kern="0" dirty="0">
              <a:solidFill>
                <a:srgbClr val="FF0000"/>
              </a:solidFill>
              <a:latin typeface="Century Gothic" panose="020B0502020202020204" pitchFamily="34" charset="0"/>
            </a:endParaRPr>
          </a:p>
          <a:p>
            <a:pPr>
              <a:defRPr/>
            </a:pPr>
            <a:r>
              <a:rPr lang="en-GB" kern="0" dirty="0">
                <a:solidFill>
                  <a:prstClr val="black"/>
                </a:solidFill>
                <a:latin typeface="Century Gothic" panose="020B0502020202020204" pitchFamily="34" charset="0"/>
              </a:rPr>
              <a:t>Make sure that you have set up any tables, graphs, labels and diagrams before you start the practical ready for when you come to evaluate the results.</a:t>
            </a:r>
          </a:p>
          <a:p>
            <a:pPr>
              <a:defRPr/>
            </a:pPr>
            <a:endParaRPr lang="en-GB" kern="0" dirty="0">
              <a:solidFill>
                <a:sysClr val="windowText" lastClr="000000"/>
              </a:solidFill>
              <a:latin typeface="Century Gothic" panose="020B0502020202020204" pitchFamily="34" charset="0"/>
            </a:endParaRPr>
          </a:p>
        </p:txBody>
      </p:sp>
      <p:pic>
        <p:nvPicPr>
          <p:cNvPr id="2" name="Picture 1"/>
          <p:cNvPicPr>
            <a:picLocks noChangeAspect="1"/>
          </p:cNvPicPr>
          <p:nvPr/>
        </p:nvPicPr>
        <p:blipFill rotWithShape="1">
          <a:blip r:embed="rId2"/>
          <a:srcRect l="14773" t="18528" b="61108"/>
          <a:stretch/>
        </p:blipFill>
        <p:spPr>
          <a:xfrm>
            <a:off x="333421" y="612044"/>
            <a:ext cx="6702576" cy="896297"/>
          </a:xfrm>
          <a:prstGeom prst="rect">
            <a:avLst/>
          </a:prstGeom>
          <a:ln>
            <a:solidFill>
              <a:srgbClr val="FF0000"/>
            </a:solidFill>
          </a:ln>
        </p:spPr>
      </p:pic>
      <p:pic>
        <p:nvPicPr>
          <p:cNvPr id="7" name="Picture 6"/>
          <p:cNvPicPr>
            <a:picLocks noChangeAspect="1"/>
          </p:cNvPicPr>
          <p:nvPr/>
        </p:nvPicPr>
        <p:blipFill>
          <a:blip r:embed="rId3"/>
          <a:stretch>
            <a:fillRect/>
          </a:stretch>
        </p:blipFill>
        <p:spPr>
          <a:xfrm>
            <a:off x="686301" y="2996952"/>
            <a:ext cx="7126060" cy="3054025"/>
          </a:xfrm>
          <a:prstGeom prst="rect">
            <a:avLst/>
          </a:prstGeom>
        </p:spPr>
      </p:pic>
      <p:sp>
        <p:nvSpPr>
          <p:cNvPr id="8" name="Rectangle 7"/>
          <p:cNvSpPr/>
          <p:nvPr/>
        </p:nvSpPr>
        <p:spPr>
          <a:xfrm>
            <a:off x="275370" y="6028700"/>
            <a:ext cx="8445624" cy="954107"/>
          </a:xfrm>
          <a:prstGeom prst="rect">
            <a:avLst/>
          </a:prstGeom>
        </p:spPr>
        <p:txBody>
          <a:bodyPr wrap="square">
            <a:spAutoFit/>
          </a:bodyPr>
          <a:lstStyle/>
          <a:p>
            <a:pPr algn="ctr">
              <a:defRPr/>
            </a:pPr>
            <a:r>
              <a:rPr lang="en-GB" sz="2800" b="1" kern="0" dirty="0">
                <a:solidFill>
                  <a:srgbClr val="FF0000"/>
                </a:solidFill>
                <a:latin typeface="Century Gothic" panose="020B0502020202020204" pitchFamily="34" charset="0"/>
              </a:rPr>
              <a:t>Take lots of photos!  </a:t>
            </a:r>
          </a:p>
          <a:p>
            <a:pPr algn="ctr">
              <a:defRPr/>
            </a:pPr>
            <a:r>
              <a:rPr lang="en-GB" sz="2800" b="1" kern="0" dirty="0">
                <a:solidFill>
                  <a:srgbClr val="FF0000"/>
                </a:solidFill>
                <a:latin typeface="Century Gothic" panose="020B0502020202020204" pitchFamily="34" charset="0"/>
              </a:rPr>
              <a:t>Include your candidate name and number</a:t>
            </a:r>
          </a:p>
        </p:txBody>
      </p:sp>
    </p:spTree>
    <p:extLst>
      <p:ext uri="{BB962C8B-B14F-4D97-AF65-F5344CB8AC3E}">
        <p14:creationId xmlns:p14="http://schemas.microsoft.com/office/powerpoint/2010/main" val="88306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419305"/>
            <a:ext cx="8532440" cy="6427324"/>
          </a:xfrm>
          <a:prstGeom prst="rect">
            <a:avLst/>
          </a:prstGeom>
        </p:spPr>
      </p:pic>
      <p:sp>
        <p:nvSpPr>
          <p:cNvPr id="5" name="Rounded Rectangle 3"/>
          <p:cNvSpPr/>
          <p:nvPr/>
        </p:nvSpPr>
        <p:spPr>
          <a:xfrm>
            <a:off x="206936" y="79880"/>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Recording results - testing</a:t>
            </a:r>
            <a:endParaRPr lang="en-US" sz="2000" b="1" kern="0" dirty="0">
              <a:solidFill>
                <a:prstClr val="white"/>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316865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a:xfrm>
            <a:off x="206936" y="79880"/>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Possible testing</a:t>
            </a:r>
            <a:endParaRPr lang="en-US" sz="2000" b="1" kern="0" dirty="0">
              <a:solidFill>
                <a:prstClr val="white"/>
              </a:solidFill>
              <a:latin typeface="Century Gothic" charset="0"/>
              <a:ea typeface="Century Gothic" charset="0"/>
              <a:cs typeface="Century Gothic" charset="0"/>
            </a:endParaRPr>
          </a:p>
        </p:txBody>
      </p:sp>
      <p:pic>
        <p:nvPicPr>
          <p:cNvPr id="2" name="Picture 1"/>
          <p:cNvPicPr>
            <a:picLocks noChangeAspect="1"/>
          </p:cNvPicPr>
          <p:nvPr/>
        </p:nvPicPr>
        <p:blipFill>
          <a:blip r:embed="rId2"/>
          <a:stretch>
            <a:fillRect/>
          </a:stretch>
        </p:blipFill>
        <p:spPr>
          <a:xfrm>
            <a:off x="192650" y="548680"/>
            <a:ext cx="8951350" cy="5347443"/>
          </a:xfrm>
          <a:prstGeom prst="rect">
            <a:avLst/>
          </a:prstGeom>
        </p:spPr>
      </p:pic>
    </p:spTree>
    <p:extLst>
      <p:ext uri="{BB962C8B-B14F-4D97-AF65-F5344CB8AC3E}">
        <p14:creationId xmlns:p14="http://schemas.microsoft.com/office/powerpoint/2010/main" val="982581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3"/>
          <p:cNvSpPr/>
          <p:nvPr/>
        </p:nvSpPr>
        <p:spPr>
          <a:xfrm>
            <a:off x="206936" y="79880"/>
            <a:ext cx="8551772" cy="3394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defTabSz="914290">
              <a:defRPr/>
            </a:pPr>
            <a:r>
              <a:rPr lang="en-GB" sz="2000" b="1" kern="0" dirty="0">
                <a:solidFill>
                  <a:prstClr val="white"/>
                </a:solidFill>
                <a:latin typeface="Century Gothic" charset="0"/>
                <a:ea typeface="Century Gothic" charset="0"/>
                <a:cs typeface="Century Gothic" charset="0"/>
              </a:rPr>
              <a:t>Section B: Possible testing</a:t>
            </a:r>
            <a:endParaRPr lang="en-US" sz="2000" b="1" kern="0" dirty="0">
              <a:solidFill>
                <a:prstClr val="white"/>
              </a:solidFill>
              <a:latin typeface="Century Gothic" charset="0"/>
              <a:ea typeface="Century Gothic" charset="0"/>
              <a:cs typeface="Century Gothic" charset="0"/>
            </a:endParaRPr>
          </a:p>
        </p:txBody>
      </p:sp>
      <p:pic>
        <p:nvPicPr>
          <p:cNvPr id="3" name="Picture 2"/>
          <p:cNvPicPr>
            <a:picLocks noChangeAspect="1"/>
          </p:cNvPicPr>
          <p:nvPr/>
        </p:nvPicPr>
        <p:blipFill>
          <a:blip r:embed="rId2"/>
          <a:stretch>
            <a:fillRect/>
          </a:stretch>
        </p:blipFill>
        <p:spPr>
          <a:xfrm>
            <a:off x="206936" y="548680"/>
            <a:ext cx="6984776" cy="6214715"/>
          </a:xfrm>
          <a:prstGeom prst="rect">
            <a:avLst/>
          </a:prstGeom>
        </p:spPr>
      </p:pic>
    </p:spTree>
    <p:extLst>
      <p:ext uri="{BB962C8B-B14F-4D97-AF65-F5344CB8AC3E}">
        <p14:creationId xmlns:p14="http://schemas.microsoft.com/office/powerpoint/2010/main" val="415745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392</Words>
  <Application>Microsoft Office PowerPoint</Application>
  <PresentationFormat>On-screen Show (4:3)</PresentationFormat>
  <Paragraphs>45</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Dronfield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Thompson</dc:creator>
  <cp:lastModifiedBy>Mrs K Mather</cp:lastModifiedBy>
  <cp:revision>2</cp:revision>
  <dcterms:created xsi:type="dcterms:W3CDTF">2017-05-25T11:32:29Z</dcterms:created>
  <dcterms:modified xsi:type="dcterms:W3CDTF">2017-09-12T15:45:42Z</dcterms:modified>
</cp:coreProperties>
</file>