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2"/>
  </p:notesMasterIdLst>
  <p:sldIdLst>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00" autoAdjust="0"/>
    <p:restoredTop sz="94660"/>
  </p:normalViewPr>
  <p:slideViewPr>
    <p:cSldViewPr snapToGrid="0">
      <p:cViewPr varScale="1">
        <p:scale>
          <a:sx n="77" d="100"/>
          <a:sy n="77" d="100"/>
        </p:scale>
        <p:origin x="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B8B57-0C08-47A5-8FA9-A623BA774D2E}" type="datetimeFigureOut">
              <a:rPr lang="en-GB" smtClean="0"/>
              <a:t>12/09/2017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9AC18-DFCB-462B-8C40-700A6A03A922}" type="slidenum">
              <a:rPr lang="en-GB" smtClean="0"/>
              <a:t>‹#›</a:t>
            </a:fld>
            <a:endParaRPr lang="en-GB"/>
          </a:p>
        </p:txBody>
      </p:sp>
    </p:spTree>
    <p:extLst>
      <p:ext uri="{BB962C8B-B14F-4D97-AF65-F5344CB8AC3E}">
        <p14:creationId xmlns:p14="http://schemas.microsoft.com/office/powerpoint/2010/main" val="403681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AADC2E-0005-44FD-9738-EE1B159E496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33519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45" indent="0" algn="ctr">
              <a:buNone/>
              <a:defRPr sz="2000"/>
            </a:lvl2pPr>
            <a:lvl3pPr marL="914290" indent="0" algn="ctr">
              <a:buNone/>
              <a:defRPr sz="1800"/>
            </a:lvl3pPr>
            <a:lvl4pPr marL="1371435" indent="0" algn="ctr">
              <a:buNone/>
              <a:defRPr sz="1600"/>
            </a:lvl4pPr>
            <a:lvl5pPr marL="1828581" indent="0" algn="ctr">
              <a:buNone/>
              <a:defRPr sz="1600"/>
            </a:lvl5pPr>
            <a:lvl6pPr marL="2285726" indent="0" algn="ctr">
              <a:buNone/>
              <a:defRPr sz="1600"/>
            </a:lvl6pPr>
            <a:lvl7pPr marL="2742871" indent="0" algn="ctr">
              <a:buNone/>
              <a:defRPr sz="1600"/>
            </a:lvl7pPr>
            <a:lvl8pPr marL="3200016" indent="0" algn="ctr">
              <a:buNone/>
              <a:defRPr sz="1600"/>
            </a:lvl8pPr>
            <a:lvl9pPr marL="3657161"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97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02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3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420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2466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39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466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475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189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b="1" i="1">
                <a:solidFill>
                  <a:srgbClr val="90C226">
                    <a:lumMod val="75000"/>
                  </a:srgbClr>
                </a:solidFill>
                <a:effectLst>
                  <a:outerShdw blurRad="38100" dist="38100" dir="2700000" algn="tl">
                    <a:srgbClr val="000000">
                      <a:alpha val="43137"/>
                    </a:srgbClr>
                  </a:outerShdw>
                </a:effectLst>
              </a:rPr>
              <a:t>Consistently Good Teaching, every lesson, everyday</a:t>
            </a:r>
            <a:endParaRPr lang="en-GB" b="1" i="1" dirty="0">
              <a:solidFill>
                <a:srgbClr val="90C226">
                  <a:lumMod val="75000"/>
                </a:srgb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930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487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267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932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6796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8431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1610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993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3185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04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792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230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026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45" indent="0">
              <a:buNone/>
              <a:defRPr sz="2000">
                <a:solidFill>
                  <a:schemeClr val="tx1">
                    <a:tint val="75000"/>
                  </a:schemeClr>
                </a:solidFill>
              </a:defRPr>
            </a:lvl2pPr>
            <a:lvl3pPr marL="914290" indent="0">
              <a:buNone/>
              <a:defRPr sz="1800">
                <a:solidFill>
                  <a:schemeClr val="tx1">
                    <a:tint val="75000"/>
                  </a:schemeClr>
                </a:solidFill>
              </a:defRPr>
            </a:lvl3pPr>
            <a:lvl4pPr marL="1371435" indent="0">
              <a:buNone/>
              <a:defRPr sz="1600">
                <a:solidFill>
                  <a:schemeClr val="tx1">
                    <a:tint val="75000"/>
                  </a:schemeClr>
                </a:solidFill>
              </a:defRPr>
            </a:lvl4pPr>
            <a:lvl5pPr marL="1828581" indent="0">
              <a:buNone/>
              <a:defRPr sz="1600">
                <a:solidFill>
                  <a:schemeClr val="tx1">
                    <a:tint val="75000"/>
                  </a:schemeClr>
                </a:solidFill>
              </a:defRPr>
            </a:lvl5pPr>
            <a:lvl6pPr marL="2285726" indent="0">
              <a:buNone/>
              <a:defRPr sz="1600">
                <a:solidFill>
                  <a:schemeClr val="tx1">
                    <a:tint val="75000"/>
                  </a:schemeClr>
                </a:solidFill>
              </a:defRPr>
            </a:lvl6pPr>
            <a:lvl7pPr marL="2742871" indent="0">
              <a:buNone/>
              <a:defRPr sz="1600">
                <a:solidFill>
                  <a:schemeClr val="tx1">
                    <a:tint val="75000"/>
                  </a:schemeClr>
                </a:solidFill>
              </a:defRPr>
            </a:lvl7pPr>
            <a:lvl8pPr marL="3200016" indent="0">
              <a:buNone/>
              <a:defRPr sz="1600">
                <a:solidFill>
                  <a:schemeClr val="tx1">
                    <a:tint val="75000"/>
                  </a:schemeClr>
                </a:solidFill>
              </a:defRPr>
            </a:lvl8pPr>
            <a:lvl9pPr marL="365716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008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8515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840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3551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2891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7160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3539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9423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865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2752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154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609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b="1" i="1">
                <a:solidFill>
                  <a:srgbClr val="90C226">
                    <a:lumMod val="75000"/>
                  </a:srgbClr>
                </a:solidFill>
                <a:effectLst>
                  <a:outerShdw blurRad="38100" dist="38100" dir="2700000" algn="tl">
                    <a:srgbClr val="000000">
                      <a:alpha val="43137"/>
                    </a:srgbClr>
                  </a:outerShdw>
                </a:effectLst>
              </a:rPr>
              <a:t>Consistently Good Teaching, every lesson, everyday</a:t>
            </a:r>
            <a:endParaRPr lang="en-GB" b="1" i="1" dirty="0">
              <a:solidFill>
                <a:srgbClr val="90C226">
                  <a:lumMod val="75000"/>
                </a:srgb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5427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465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0039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0920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095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72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24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1" indent="0">
              <a:buNone/>
              <a:defRPr sz="1000"/>
            </a:lvl7pPr>
            <a:lvl8pPr marL="3200016" indent="0">
              <a:buNone/>
              <a:defRPr sz="1000"/>
            </a:lvl8pPr>
            <a:lvl9pPr marL="36571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91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7"/>
            <a:ext cx="4629150" cy="4873625"/>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r>
              <a:rPr lang="en-US"/>
              <a:t>Click icon to add picture</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1" indent="0">
              <a:buNone/>
              <a:defRPr sz="1000"/>
            </a:lvl7pPr>
            <a:lvl8pPr marL="3200016" indent="0">
              <a:buNone/>
              <a:defRPr sz="1000"/>
            </a:lvl8pPr>
            <a:lvl9pPr marL="365716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9/12/2017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48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29" tIns="45715" rIns="91429" bIns="45715"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29" tIns="45715" rIns="91429"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90"/>
            <a:fld id="{C764DE79-268F-4C1A-8933-263129D2AF90}" type="datetimeFigureOut">
              <a:rPr lang="en-US" smtClean="0">
                <a:solidFill>
                  <a:prstClr val="black">
                    <a:tint val="75000"/>
                  </a:prstClr>
                </a:solidFill>
              </a:rPr>
              <a:pPr defTabSz="914290"/>
              <a:t>9/12/2017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429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4290"/>
            <a:fld id="{48F63A3B-78C7-47BE-AE5E-E10140E04643}" type="slidenum">
              <a:rPr lang="en-US" smtClean="0">
                <a:solidFill>
                  <a:prstClr val="black">
                    <a:tint val="75000"/>
                  </a:prstClr>
                </a:solidFill>
              </a:rPr>
              <a:pPr defTabSz="914290"/>
              <a:t>‹#›</a:t>
            </a:fld>
            <a:endParaRPr lang="en-US">
              <a:solidFill>
                <a:prstClr val="black">
                  <a:tint val="75000"/>
                </a:prstClr>
              </a:solidFill>
            </a:endParaRPr>
          </a:p>
        </p:txBody>
      </p:sp>
    </p:spTree>
    <p:extLst>
      <p:ext uri="{BB962C8B-B14F-4D97-AF65-F5344CB8AC3E}">
        <p14:creationId xmlns:p14="http://schemas.microsoft.com/office/powerpoint/2010/main" val="409082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2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8" indent="-228573" algn="l" defTabSz="9142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63" indent="-228573" algn="l" defTabSz="9142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8"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53"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98"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43"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9"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34"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1" i="1">
                <a:solidFill>
                  <a:srgbClr val="90C226">
                    <a:lumMod val="75000"/>
                  </a:srgbClr>
                </a:solidFill>
                <a:effectLst>
                  <a:outerShdw blurRad="38100" dist="38100" dir="2700000" algn="tl">
                    <a:srgbClr val="000000">
                      <a:alpha val="43137"/>
                    </a:srgbClr>
                  </a:outerShdw>
                </a:effectLst>
              </a:rPr>
              <a:t>Consistently Good Teaching, every lesson, everyday</a:t>
            </a:r>
            <a:endParaRPr lang="en-GB" b="1" i="1" dirty="0">
              <a:solidFill>
                <a:srgbClr val="90C226">
                  <a:lumMod val="75000"/>
                </a:srgbClr>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6732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71612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1" i="1">
                <a:solidFill>
                  <a:srgbClr val="90C226">
                    <a:lumMod val="75000"/>
                  </a:srgbClr>
                </a:solidFill>
                <a:effectLst>
                  <a:outerShdw blurRad="38100" dist="38100" dir="2700000" algn="tl">
                    <a:srgbClr val="000000">
                      <a:alpha val="43137"/>
                    </a:srgbClr>
                  </a:outerShdw>
                </a:effectLst>
              </a:rPr>
              <a:t>Consistently Good Teaching, every lesson, everyday</a:t>
            </a:r>
            <a:endParaRPr lang="en-GB" b="1" i="1" dirty="0">
              <a:solidFill>
                <a:srgbClr val="90C226">
                  <a:lumMod val="75000"/>
                </a:srgbClr>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66907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coeliac.org.uk/gluten-free-diet-and-lifestyle" TargetMode="External"/><Relationship Id="rId2" Type="http://schemas.openxmlformats.org/officeDocument/2006/relationships/image" Target="../media/image16.png"/><Relationship Id="rId1" Type="http://schemas.openxmlformats.org/officeDocument/2006/relationships/slideLayout" Target="../slideLayouts/slideLayout35.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Year 11 – NEA Week 1</a:t>
            </a:r>
            <a:endParaRPr lang="en-US" sz="2000" b="1" dirty="0">
              <a:solidFill>
                <a:prstClr val="white"/>
              </a:solidFill>
              <a:latin typeface="Century Gothic" charset="0"/>
              <a:ea typeface="Century Gothic" charset="0"/>
              <a:cs typeface="Century Gothic" charset="0"/>
            </a:endParaRPr>
          </a:p>
        </p:txBody>
      </p:sp>
      <p:pic>
        <p:nvPicPr>
          <p:cNvPr id="5" name="Picture 2" descr="C:\Documents and Settings\sthompson\Local Settings\Temporary Internet Files\Content.IE5\327935DQ\MC900434411[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3180" y="2924944"/>
            <a:ext cx="916242" cy="100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539552" y="5647896"/>
            <a:ext cx="2708361" cy="882961"/>
            <a:chOff x="214282" y="142852"/>
            <a:chExt cx="8858312" cy="2500330"/>
          </a:xfrm>
        </p:grpSpPr>
        <p:sp>
          <p:nvSpPr>
            <p:cNvPr id="8" name="Right Arrow 7"/>
            <p:cNvSpPr/>
            <p:nvPr/>
          </p:nvSpPr>
          <p:spPr>
            <a:xfrm>
              <a:off x="214282" y="714356"/>
              <a:ext cx="2571826" cy="128588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GB" sz="1200" b="1" dirty="0">
                  <a:solidFill>
                    <a:prstClr val="black"/>
                  </a:solidFill>
                  <a:latin typeface="Century Gothic" charset="0"/>
                  <a:ea typeface="Century Gothic" charset="0"/>
                  <a:cs typeface="Century Gothic" charset="0"/>
                </a:rPr>
                <a:t>Think</a:t>
              </a:r>
            </a:p>
          </p:txBody>
        </p:sp>
        <p:sp>
          <p:nvSpPr>
            <p:cNvPr id="9" name="Left-Right Arrow 8"/>
            <p:cNvSpPr/>
            <p:nvPr/>
          </p:nvSpPr>
          <p:spPr>
            <a:xfrm>
              <a:off x="3001187" y="714356"/>
              <a:ext cx="3000161" cy="1357322"/>
            </a:xfrm>
            <a:prstGeom prst="lef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GB" sz="1200" b="1" dirty="0">
                  <a:solidFill>
                    <a:prstClr val="black"/>
                  </a:solidFill>
                  <a:latin typeface="Century Gothic" charset="0"/>
                  <a:ea typeface="Century Gothic" charset="0"/>
                  <a:cs typeface="Century Gothic" charset="0"/>
                </a:rPr>
                <a:t>Pair</a:t>
              </a:r>
            </a:p>
          </p:txBody>
        </p:sp>
        <p:sp>
          <p:nvSpPr>
            <p:cNvPr id="10" name="Quad Arrow 9"/>
            <p:cNvSpPr/>
            <p:nvPr/>
          </p:nvSpPr>
          <p:spPr>
            <a:xfrm>
              <a:off x="6285688" y="142852"/>
              <a:ext cx="2786906" cy="2500330"/>
            </a:xfrm>
            <a:prstGeom prst="quad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GB" sz="1200" b="1" dirty="0">
                  <a:solidFill>
                    <a:prstClr val="black"/>
                  </a:solidFill>
                  <a:latin typeface="Century Gothic" charset="0"/>
                  <a:ea typeface="Century Gothic" charset="0"/>
                  <a:cs typeface="Century Gothic" charset="0"/>
                </a:rPr>
                <a:t>Share</a:t>
              </a:r>
            </a:p>
          </p:txBody>
        </p:sp>
      </p:grpSp>
      <p:sp>
        <p:nvSpPr>
          <p:cNvPr id="11" name="Rectangle 3"/>
          <p:cNvSpPr txBox="1">
            <a:spLocks noChangeArrowheads="1"/>
          </p:cNvSpPr>
          <p:nvPr/>
        </p:nvSpPr>
        <p:spPr>
          <a:xfrm>
            <a:off x="1209421" y="325207"/>
            <a:ext cx="7286574" cy="2177158"/>
          </a:xfrm>
          <a:prstGeom prst="rect">
            <a:avLst/>
          </a:prstGeom>
        </p:spPr>
        <p:txBody>
          <a:bodyPr vert="horz" lIns="91429" tIns="45715" rIns="91429" bIns="4571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prstClr val="black"/>
                </a:solidFill>
                <a:latin typeface="Century Gothic" charset="0"/>
                <a:ea typeface="Century Gothic" charset="0"/>
                <a:cs typeface="Century Gothic" charset="0"/>
              </a:rPr>
              <a:t>GCSE Food </a:t>
            </a:r>
            <a:r>
              <a:rPr lang="en-GB" sz="2800" dirty="0">
                <a:solidFill>
                  <a:prstClr val="black"/>
                </a:solidFill>
                <a:latin typeface="Century Gothic" charset="0"/>
                <a:ea typeface="Century Gothic" charset="0"/>
                <a:cs typeface="Century Gothic" charset="0"/>
              </a:rPr>
              <a:t>Preparation and Nutrition</a:t>
            </a:r>
          </a:p>
          <a:p>
            <a:endParaRPr lang="en-GB" sz="2800" dirty="0">
              <a:solidFill>
                <a:prstClr val="black"/>
              </a:solidFill>
              <a:latin typeface="Century Gothic" charset="0"/>
              <a:ea typeface="Century Gothic" charset="0"/>
              <a:cs typeface="Century Gothic" charset="0"/>
            </a:endParaRPr>
          </a:p>
          <a:p>
            <a:r>
              <a:rPr lang="en-GB" sz="2800" dirty="0">
                <a:solidFill>
                  <a:prstClr val="black"/>
                </a:solidFill>
                <a:latin typeface="Century Gothic" charset="0"/>
                <a:ea typeface="Century Gothic" charset="0"/>
                <a:cs typeface="Century Gothic" charset="0"/>
              </a:rPr>
              <a:t>NEA Task 1:</a:t>
            </a:r>
          </a:p>
          <a:p>
            <a:r>
              <a:rPr lang="en-GB" sz="2800" dirty="0">
                <a:solidFill>
                  <a:prstClr val="black"/>
                </a:solidFill>
                <a:latin typeface="Century Gothic" charset="0"/>
                <a:ea typeface="Century Gothic" charset="0"/>
                <a:cs typeface="Century Gothic" charset="0"/>
              </a:rPr>
              <a:t>Food Investigation </a:t>
            </a:r>
            <a:endParaRPr lang="en-US" sz="2800" dirty="0">
              <a:solidFill>
                <a:prstClr val="black"/>
              </a:solidFill>
              <a:latin typeface="Century Gothic" charset="0"/>
              <a:ea typeface="Century Gothic" charset="0"/>
              <a:cs typeface="Century Gothic" charset="0"/>
            </a:endParaRPr>
          </a:p>
        </p:txBody>
      </p:sp>
      <p:pic>
        <p:nvPicPr>
          <p:cNvPr id="12" name="Picture 11"/>
          <p:cNvPicPr>
            <a:picLocks noChangeAspect="1"/>
          </p:cNvPicPr>
          <p:nvPr/>
        </p:nvPicPr>
        <p:blipFill rotWithShape="1">
          <a:blip r:embed="rId3"/>
          <a:srcRect b="13137"/>
          <a:stretch/>
        </p:blipFill>
        <p:spPr>
          <a:xfrm>
            <a:off x="293180" y="781341"/>
            <a:ext cx="916241" cy="1572067"/>
          </a:xfrm>
          <a:prstGeom prst="rect">
            <a:avLst/>
          </a:prstGeom>
        </p:spPr>
      </p:pic>
      <p:pic>
        <p:nvPicPr>
          <p:cNvPr id="3" name="Picture 2"/>
          <p:cNvPicPr>
            <a:picLocks noChangeAspect="1"/>
          </p:cNvPicPr>
          <p:nvPr/>
        </p:nvPicPr>
        <p:blipFill>
          <a:blip r:embed="rId4"/>
          <a:stretch>
            <a:fillRect/>
          </a:stretch>
        </p:blipFill>
        <p:spPr>
          <a:xfrm>
            <a:off x="6922907" y="1594383"/>
            <a:ext cx="1705641" cy="762255"/>
          </a:xfrm>
          <a:prstGeom prst="rect">
            <a:avLst/>
          </a:prstGeom>
        </p:spPr>
      </p:pic>
      <p:sp>
        <p:nvSpPr>
          <p:cNvPr id="28" name="Content Placeholder 4"/>
          <p:cNvSpPr txBox="1">
            <a:spLocks/>
          </p:cNvSpPr>
          <p:nvPr/>
        </p:nvSpPr>
        <p:spPr>
          <a:xfrm>
            <a:off x="1328141" y="3284984"/>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GB" dirty="0">
                <a:solidFill>
                  <a:sysClr val="windowText" lastClr="000000"/>
                </a:solidFill>
                <a:latin typeface="Century Gothic" panose="020B0502020202020204" pitchFamily="34" charset="0"/>
              </a:rPr>
              <a:t>An NEA is a </a:t>
            </a:r>
            <a:r>
              <a:rPr lang="en-GB" b="1" dirty="0">
                <a:solidFill>
                  <a:sysClr val="windowText" lastClr="000000"/>
                </a:solidFill>
                <a:latin typeface="Century Gothic" panose="020B0502020202020204" pitchFamily="34" charset="0"/>
              </a:rPr>
              <a:t>Non-Exam Assessment</a:t>
            </a:r>
          </a:p>
          <a:p>
            <a:pPr>
              <a:defRPr/>
            </a:pPr>
            <a:r>
              <a:rPr lang="en-GB" dirty="0">
                <a:solidFill>
                  <a:sysClr val="windowText" lastClr="000000"/>
                </a:solidFill>
                <a:latin typeface="Century Gothic" panose="020B0502020202020204" pitchFamily="34" charset="0"/>
              </a:rPr>
              <a:t>You have two of these to complete in Year 11</a:t>
            </a:r>
          </a:p>
          <a:p>
            <a:pPr>
              <a:defRPr/>
            </a:pPr>
            <a:r>
              <a:rPr lang="en-GB" b="1" dirty="0">
                <a:solidFill>
                  <a:sysClr val="windowText" lastClr="000000"/>
                </a:solidFill>
                <a:latin typeface="Century Gothic" panose="020B0502020202020204" pitchFamily="34" charset="0"/>
              </a:rPr>
              <a:t>Task 1 </a:t>
            </a:r>
            <a:r>
              <a:rPr lang="en-GB" dirty="0">
                <a:solidFill>
                  <a:sysClr val="windowText" lastClr="000000"/>
                </a:solidFill>
                <a:latin typeface="Century Gothic" panose="020B0502020202020204" pitchFamily="34" charset="0"/>
              </a:rPr>
              <a:t>– food investigation worth 15% of the overall mark</a:t>
            </a:r>
          </a:p>
          <a:p>
            <a:pPr>
              <a:defRPr/>
            </a:pPr>
            <a:r>
              <a:rPr lang="en-GB" b="1" dirty="0">
                <a:solidFill>
                  <a:sysClr val="windowText" lastClr="000000"/>
                </a:solidFill>
                <a:latin typeface="Century Gothic" panose="020B0502020202020204" pitchFamily="34" charset="0"/>
              </a:rPr>
              <a:t>Task 2 </a:t>
            </a:r>
            <a:r>
              <a:rPr lang="en-GB" dirty="0">
                <a:solidFill>
                  <a:sysClr val="windowText" lastClr="000000"/>
                </a:solidFill>
                <a:latin typeface="Century Gothic" panose="020B0502020202020204" pitchFamily="34" charset="0"/>
              </a:rPr>
              <a:t>– food preparation worth 35% of the overall mark</a:t>
            </a:r>
          </a:p>
        </p:txBody>
      </p:sp>
    </p:spTree>
    <p:extLst>
      <p:ext uri="{BB962C8B-B14F-4D97-AF65-F5344CB8AC3E}">
        <p14:creationId xmlns:p14="http://schemas.microsoft.com/office/powerpoint/2010/main" val="3286125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641" y="836712"/>
            <a:ext cx="7994850" cy="4700595"/>
          </a:xfrm>
        </p:spPr>
        <p:txBody>
          <a:bodyPr>
            <a:noAutofit/>
          </a:bodyPr>
          <a:lstStyle/>
          <a:p>
            <a:pPr marL="0" indent="0">
              <a:buNone/>
            </a:pPr>
            <a:r>
              <a:rPr lang="en-GB" sz="2000" dirty="0">
                <a:latin typeface="Century Gothic" panose="020B0502020202020204" pitchFamily="34" charset="0"/>
              </a:rPr>
              <a:t>Research can be both </a:t>
            </a:r>
            <a:r>
              <a:rPr lang="en-GB" sz="2000" b="1" dirty="0">
                <a:solidFill>
                  <a:srgbClr val="FF0000"/>
                </a:solidFill>
                <a:latin typeface="Century Gothic" panose="020B0502020202020204" pitchFamily="34" charset="0"/>
              </a:rPr>
              <a:t>primary</a:t>
            </a:r>
            <a:r>
              <a:rPr lang="en-GB" sz="2000" dirty="0">
                <a:latin typeface="Century Gothic" panose="020B0502020202020204" pitchFamily="34" charset="0"/>
              </a:rPr>
              <a:t> and </a:t>
            </a:r>
            <a:r>
              <a:rPr lang="en-GB" sz="2000" b="1" dirty="0">
                <a:solidFill>
                  <a:srgbClr val="FF0000"/>
                </a:solidFill>
                <a:latin typeface="Century Gothic" panose="020B0502020202020204" pitchFamily="34" charset="0"/>
              </a:rPr>
              <a:t>secondary</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Primary</a:t>
            </a:r>
            <a:r>
              <a:rPr lang="en-GB" sz="2000" dirty="0">
                <a:latin typeface="Century Gothic" panose="020B0502020202020204" pitchFamily="34" charset="0"/>
              </a:rPr>
              <a:t> – involves gathering data or information that has not been collected by other people and that you have designed an carried out yourself – </a:t>
            </a:r>
            <a:r>
              <a:rPr lang="en-GB" sz="2000" dirty="0" err="1">
                <a:latin typeface="Century Gothic" panose="020B0502020202020204" pitchFamily="34" charset="0"/>
              </a:rPr>
              <a:t>eg</a:t>
            </a:r>
            <a:r>
              <a:rPr lang="en-GB" sz="2000" dirty="0">
                <a:latin typeface="Century Gothic" panose="020B0502020202020204" pitchFamily="34" charset="0"/>
              </a:rPr>
              <a:t> surveys, interviews, questionnaires</a:t>
            </a:r>
          </a:p>
          <a:p>
            <a:endParaRPr lang="en-GB" sz="2000" dirty="0">
              <a:latin typeface="Century Gothic" panose="020B0502020202020204" pitchFamily="34" charset="0"/>
            </a:endParaRPr>
          </a:p>
          <a:p>
            <a:pPr lvl="1"/>
            <a:r>
              <a:rPr lang="en-GB" sz="1800" b="1" dirty="0">
                <a:latin typeface="Century Gothic" panose="020B0502020202020204" pitchFamily="34" charset="0"/>
              </a:rPr>
              <a:t>What can you do that would be primary research?</a:t>
            </a:r>
          </a:p>
          <a:p>
            <a:pPr lvl="1"/>
            <a:endParaRPr lang="en-GB" sz="2000" dirty="0">
              <a:latin typeface="Century Gothic" panose="020B0502020202020204" pitchFamily="34" charset="0"/>
            </a:endParaRPr>
          </a:p>
          <a:p>
            <a:r>
              <a:rPr lang="en-GB" sz="2000" b="1" dirty="0">
                <a:solidFill>
                  <a:srgbClr val="FF0000"/>
                </a:solidFill>
                <a:latin typeface="Century Gothic" panose="020B0502020202020204" pitchFamily="34" charset="0"/>
              </a:rPr>
              <a:t>Secondary</a:t>
            </a:r>
            <a:r>
              <a:rPr lang="en-GB" sz="2000" dirty="0">
                <a:latin typeface="Century Gothic" panose="020B0502020202020204" pitchFamily="34" charset="0"/>
              </a:rPr>
              <a:t> – involves gathering data or information that has already been produced – </a:t>
            </a:r>
            <a:r>
              <a:rPr lang="en-GB" sz="2000" dirty="0" err="1">
                <a:latin typeface="Century Gothic" panose="020B0502020202020204" pitchFamily="34" charset="0"/>
              </a:rPr>
              <a:t>eg</a:t>
            </a:r>
            <a:r>
              <a:rPr lang="en-GB" sz="2000" dirty="0">
                <a:latin typeface="Century Gothic" panose="020B0502020202020204" pitchFamily="34" charset="0"/>
              </a:rPr>
              <a:t> textbooks (don’t copy but put into your own words), websites (use reliable UK sites and again no copying and pasting), multimedia (watch videos from You Tube), using prior knowledge (from this course and any other relevant courses).  All sources MUST be referenced</a:t>
            </a:r>
          </a:p>
          <a:p>
            <a:endParaRPr lang="en-GB" sz="2000" dirty="0">
              <a:latin typeface="Century Gothic" panose="020B0502020202020204" pitchFamily="34" charset="0"/>
            </a:endParaRPr>
          </a:p>
          <a:p>
            <a:pPr lvl="1"/>
            <a:r>
              <a:rPr lang="en-GB" sz="1800" b="1" dirty="0">
                <a:latin typeface="Century Gothic" panose="020B0502020202020204" pitchFamily="34" charset="0"/>
              </a:rPr>
              <a:t>What can you do that would be secondary research?</a:t>
            </a:r>
          </a:p>
        </p:txBody>
      </p:sp>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 – Methods</a:t>
            </a:r>
            <a:endParaRPr lang="en-US" sz="2000" b="1"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22936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504" y="190498"/>
            <a:ext cx="8971716"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 – Secondary Examples</a:t>
            </a:r>
            <a:endParaRPr lang="en-US" sz="2000" b="1" dirty="0">
              <a:solidFill>
                <a:prstClr val="white"/>
              </a:solidFill>
              <a:latin typeface="Century Gothic" charset="0"/>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0" y="962696"/>
            <a:ext cx="2272059" cy="5553923"/>
          </a:xfrm>
          <a:prstGeom prst="rect">
            <a:avLst/>
          </a:prstGeom>
        </p:spPr>
      </p:pic>
      <p:pic>
        <p:nvPicPr>
          <p:cNvPr id="5" name="Picture 4"/>
          <p:cNvPicPr>
            <a:picLocks noChangeAspect="1"/>
          </p:cNvPicPr>
          <p:nvPr/>
        </p:nvPicPr>
        <p:blipFill>
          <a:blip r:embed="rId3"/>
          <a:stretch>
            <a:fillRect/>
          </a:stretch>
        </p:blipFill>
        <p:spPr>
          <a:xfrm>
            <a:off x="2272059" y="962696"/>
            <a:ext cx="2281076" cy="5121150"/>
          </a:xfrm>
          <a:prstGeom prst="rect">
            <a:avLst/>
          </a:prstGeom>
        </p:spPr>
      </p:pic>
      <p:pic>
        <p:nvPicPr>
          <p:cNvPr id="6" name="Picture 5"/>
          <p:cNvPicPr>
            <a:picLocks noChangeAspect="1"/>
          </p:cNvPicPr>
          <p:nvPr/>
        </p:nvPicPr>
        <p:blipFill>
          <a:blip r:embed="rId4"/>
          <a:stretch>
            <a:fillRect/>
          </a:stretch>
        </p:blipFill>
        <p:spPr>
          <a:xfrm>
            <a:off x="4544118" y="962696"/>
            <a:ext cx="2263043" cy="5103118"/>
          </a:xfrm>
          <a:prstGeom prst="rect">
            <a:avLst/>
          </a:prstGeom>
        </p:spPr>
      </p:pic>
      <p:pic>
        <p:nvPicPr>
          <p:cNvPr id="7" name="Picture 6"/>
          <p:cNvPicPr>
            <a:picLocks noChangeAspect="1"/>
          </p:cNvPicPr>
          <p:nvPr/>
        </p:nvPicPr>
        <p:blipFill>
          <a:blip r:embed="rId5"/>
          <a:stretch>
            <a:fillRect/>
          </a:stretch>
        </p:blipFill>
        <p:spPr>
          <a:xfrm>
            <a:off x="6825193" y="962696"/>
            <a:ext cx="2254027" cy="5103118"/>
          </a:xfrm>
          <a:prstGeom prst="rect">
            <a:avLst/>
          </a:prstGeom>
        </p:spPr>
      </p:pic>
    </p:spTree>
    <p:extLst>
      <p:ext uri="{BB962C8B-B14F-4D97-AF65-F5344CB8AC3E}">
        <p14:creationId xmlns:p14="http://schemas.microsoft.com/office/powerpoint/2010/main" val="1850010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641" y="935342"/>
            <a:ext cx="7994850" cy="4700595"/>
          </a:xfrm>
        </p:spPr>
        <p:txBody>
          <a:bodyPr>
            <a:noAutofit/>
          </a:bodyPr>
          <a:lstStyle/>
          <a:p>
            <a:pPr marL="0" indent="0">
              <a:buNone/>
            </a:pPr>
            <a:r>
              <a:rPr lang="en-GB" sz="2000" dirty="0">
                <a:latin typeface="Century Gothic" panose="020B0502020202020204" pitchFamily="34" charset="0"/>
              </a:rPr>
              <a:t>You must say where you found your research.  You can do this by referencing the source.</a:t>
            </a:r>
          </a:p>
          <a:p>
            <a:pPr marL="0" indent="0">
              <a:buNone/>
            </a:pPr>
            <a:endParaRPr lang="en-GB" sz="2000" b="1" dirty="0">
              <a:latin typeface="Century Gothic" panose="020B0502020202020204" pitchFamily="34" charset="0"/>
            </a:endParaRPr>
          </a:p>
          <a:p>
            <a:pPr marL="0" indent="0">
              <a:buNone/>
            </a:pPr>
            <a:r>
              <a:rPr lang="en-GB" sz="2000" b="1" dirty="0">
                <a:latin typeface="Century Gothic" panose="020B0502020202020204" pitchFamily="34" charset="0"/>
              </a:rPr>
              <a:t>For example you could refence your information within the document (see below) – or you could list your sources in a bibliography in the NEA appendix.</a:t>
            </a:r>
            <a:endParaRPr lang="en-GB" sz="1800" b="1" dirty="0">
              <a:latin typeface="Century Gothic" panose="020B0502020202020204" pitchFamily="34" charset="0"/>
            </a:endParaRPr>
          </a:p>
        </p:txBody>
      </p:sp>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 – Referencing your research</a:t>
            </a:r>
            <a:endParaRPr lang="en-US" sz="2000" b="1" dirty="0">
              <a:solidFill>
                <a:prstClr val="white"/>
              </a:solidFill>
              <a:latin typeface="Century Gothic" charset="0"/>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764492" y="3678297"/>
            <a:ext cx="7989017" cy="2016224"/>
          </a:xfrm>
          <a:prstGeom prst="rect">
            <a:avLst/>
          </a:prstGeom>
        </p:spPr>
      </p:pic>
      <p:sp>
        <p:nvSpPr>
          <p:cNvPr id="5" name="Rectangle 4"/>
          <p:cNvSpPr/>
          <p:nvPr/>
        </p:nvSpPr>
        <p:spPr>
          <a:xfrm>
            <a:off x="257902" y="5744204"/>
            <a:ext cx="4572000" cy="738664"/>
          </a:xfrm>
          <a:prstGeom prst="rect">
            <a:avLst/>
          </a:prstGeom>
        </p:spPr>
        <p:txBody>
          <a:bodyPr>
            <a:spAutoFit/>
          </a:bodyPr>
          <a:lstStyle/>
          <a:p>
            <a:r>
              <a:rPr lang="en-GB" sz="1400" i="1" dirty="0">
                <a:solidFill>
                  <a:prstClr val="black"/>
                </a:solidFill>
              </a:rPr>
              <a:t>Ref: </a:t>
            </a:r>
            <a:r>
              <a:rPr lang="en-GB" sz="1400" i="1" dirty="0">
                <a:solidFill>
                  <a:prstClr val="black"/>
                </a:solidFill>
                <a:hlinkClick r:id="rId3"/>
              </a:rPr>
              <a:t>https://www.coeliac.org.uk/gluten-free-diet-and-lifestyle</a:t>
            </a:r>
            <a:endParaRPr lang="en-GB" sz="1400" i="1" dirty="0">
              <a:solidFill>
                <a:prstClr val="black"/>
              </a:solidFill>
            </a:endParaRPr>
          </a:p>
          <a:p>
            <a:endParaRPr lang="en-GB" sz="1400" i="1" dirty="0">
              <a:solidFill>
                <a:prstClr val="black"/>
              </a:solidFill>
            </a:endParaRPr>
          </a:p>
        </p:txBody>
      </p:sp>
      <p:pic>
        <p:nvPicPr>
          <p:cNvPr id="1026" name="Picture 2" descr="https://grist.files.wordpress.com/2011/11/glute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497" y="3988386"/>
            <a:ext cx="3000375" cy="2019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991497" y="6113536"/>
            <a:ext cx="4680520" cy="738664"/>
          </a:xfrm>
          <a:prstGeom prst="rect">
            <a:avLst/>
          </a:prstGeom>
        </p:spPr>
        <p:txBody>
          <a:bodyPr wrap="square">
            <a:spAutoFit/>
          </a:bodyPr>
          <a:lstStyle/>
          <a:p>
            <a:r>
              <a:rPr lang="en-GB" sz="1400" i="1" dirty="0">
                <a:solidFill>
                  <a:prstClr val="black"/>
                </a:solidFill>
              </a:rPr>
              <a:t>Ref: Food Studies: What’s up with gluten?</a:t>
            </a:r>
          </a:p>
          <a:p>
            <a:r>
              <a:rPr lang="en-GB" sz="1400" i="1" dirty="0">
                <a:solidFill>
                  <a:prstClr val="black"/>
                </a:solidFill>
              </a:rPr>
              <a:t>By Mitchell Mattes Nov 11, 2011</a:t>
            </a:r>
          </a:p>
          <a:p>
            <a:r>
              <a:rPr lang="en-GB" sz="1400" i="1" dirty="0">
                <a:solidFill>
                  <a:prstClr val="black"/>
                </a:solidFill>
              </a:rPr>
              <a:t> </a:t>
            </a:r>
          </a:p>
        </p:txBody>
      </p:sp>
    </p:spTree>
    <p:extLst>
      <p:ext uri="{BB962C8B-B14F-4D97-AF65-F5344CB8AC3E}">
        <p14:creationId xmlns:p14="http://schemas.microsoft.com/office/powerpoint/2010/main" val="932716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8000" contrast="-37000"/>
                    </a14:imgEffect>
                  </a14:imgLayer>
                </a14:imgProps>
              </a:ext>
              <a:ext uri="{28A0092B-C50C-407E-A947-70E740481C1C}">
                <a14:useLocalDpi xmlns:a14="http://schemas.microsoft.com/office/drawing/2010/main" val="0"/>
              </a:ext>
            </a:extLst>
          </a:blip>
          <a:srcRect l="1053" t="3460" r="2141" b="5343"/>
          <a:stretch/>
        </p:blipFill>
        <p:spPr>
          <a:xfrm rot="10637600">
            <a:off x="435838" y="492122"/>
            <a:ext cx="6704990" cy="6200334"/>
          </a:xfrm>
          <a:prstGeom prst="rect">
            <a:avLst/>
          </a:prstGeom>
        </p:spPr>
      </p:pic>
      <p:sp>
        <p:nvSpPr>
          <p:cNvPr id="5"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 – Example</a:t>
            </a:r>
            <a:endParaRPr lang="en-US" sz="2000" b="1" dirty="0">
              <a:solidFill>
                <a:prstClr val="white"/>
              </a:solidFill>
              <a:latin typeface="Century Gothic" charset="0"/>
              <a:ea typeface="Century Gothic" charset="0"/>
              <a:cs typeface="Century Gothic" charset="0"/>
            </a:endParaRPr>
          </a:p>
        </p:txBody>
      </p:sp>
      <p:sp>
        <p:nvSpPr>
          <p:cNvPr id="6" name="Callout: Line 5"/>
          <p:cNvSpPr/>
          <p:nvPr/>
        </p:nvSpPr>
        <p:spPr>
          <a:xfrm>
            <a:off x="7283487" y="764704"/>
            <a:ext cx="1561465" cy="720080"/>
          </a:xfrm>
          <a:prstGeom prst="borderCallout1">
            <a:avLst>
              <a:gd name="adj1" fmla="val 18750"/>
              <a:gd name="adj2" fmla="val -8333"/>
              <a:gd name="adj3" fmla="val 5050"/>
              <a:gd name="adj4" fmla="val -224825"/>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Task Analysed</a:t>
            </a:r>
          </a:p>
        </p:txBody>
      </p:sp>
      <p:sp>
        <p:nvSpPr>
          <p:cNvPr id="8" name="Callout: Line 7"/>
          <p:cNvSpPr/>
          <p:nvPr/>
        </p:nvSpPr>
        <p:spPr>
          <a:xfrm>
            <a:off x="7283487" y="1916832"/>
            <a:ext cx="1561465" cy="720080"/>
          </a:xfrm>
          <a:prstGeom prst="borderCallout1">
            <a:avLst>
              <a:gd name="adj1" fmla="val 18750"/>
              <a:gd name="adj2" fmla="val -8333"/>
              <a:gd name="adj3" fmla="val 75381"/>
              <a:gd name="adj4" fmla="val -58153"/>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Secondary Research</a:t>
            </a:r>
          </a:p>
        </p:txBody>
      </p:sp>
      <p:sp>
        <p:nvSpPr>
          <p:cNvPr id="9" name="Callout: Line 8"/>
          <p:cNvSpPr/>
          <p:nvPr/>
        </p:nvSpPr>
        <p:spPr>
          <a:xfrm>
            <a:off x="7322064" y="2960276"/>
            <a:ext cx="1561465" cy="2772980"/>
          </a:xfrm>
          <a:prstGeom prst="borderCallout1">
            <a:avLst>
              <a:gd name="adj1" fmla="val 18750"/>
              <a:gd name="adj2" fmla="val -8333"/>
              <a:gd name="adj3" fmla="val 72852"/>
              <a:gd name="adj4" fmla="val -250052"/>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Analysing and Concluding – what you have found out?  How does it help you to choose your practical focus?</a:t>
            </a:r>
          </a:p>
        </p:txBody>
      </p:sp>
      <p:sp>
        <p:nvSpPr>
          <p:cNvPr id="10" name="Rectangle 9"/>
          <p:cNvSpPr/>
          <p:nvPr/>
        </p:nvSpPr>
        <p:spPr>
          <a:xfrm>
            <a:off x="5862332" y="6488668"/>
            <a:ext cx="3281668" cy="369332"/>
          </a:xfrm>
          <a:prstGeom prst="rect">
            <a:avLst/>
          </a:prstGeom>
        </p:spPr>
        <p:txBody>
          <a:bodyPr wrap="none">
            <a:spAutoFit/>
          </a:bodyPr>
          <a:lstStyle/>
          <a:p>
            <a:r>
              <a:rPr lang="en-GB" b="1" dirty="0">
                <a:solidFill>
                  <a:srgbClr val="FF0000"/>
                </a:solidFill>
                <a:latin typeface="Century Gothic" panose="020B0502020202020204" pitchFamily="34" charset="0"/>
              </a:rPr>
              <a:t>Don’t forget the references!!</a:t>
            </a:r>
            <a:endParaRPr lang="en-GB" dirty="0">
              <a:solidFill>
                <a:prstClr val="black"/>
              </a:solidFill>
            </a:endParaRPr>
          </a:p>
        </p:txBody>
      </p:sp>
    </p:spTree>
    <p:extLst>
      <p:ext uri="{BB962C8B-B14F-4D97-AF65-F5344CB8AC3E}">
        <p14:creationId xmlns:p14="http://schemas.microsoft.com/office/powerpoint/2010/main" val="3283794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08880"/>
            <a:ext cx="8449416" cy="4351338"/>
          </a:xfrm>
        </p:spPr>
        <p:txBody>
          <a:bodyPr>
            <a:noAutofit/>
          </a:bodyPr>
          <a:lstStyle/>
          <a:p>
            <a:r>
              <a:rPr lang="en-GB" sz="2000" dirty="0">
                <a:latin typeface="Century Gothic" panose="020B0502020202020204" pitchFamily="34" charset="0"/>
              </a:rPr>
              <a:t>To complete the research you are trying to find information to answer your task analysis questions/bubble diagram.</a:t>
            </a:r>
          </a:p>
          <a:p>
            <a:r>
              <a:rPr lang="en-GB" sz="2000" dirty="0">
                <a:latin typeface="Century Gothic" panose="020B0502020202020204" pitchFamily="34" charset="0"/>
              </a:rPr>
              <a:t>It is very important that you summarise what you have found out within each piece of research you have carried out.</a:t>
            </a:r>
          </a:p>
          <a:p>
            <a:r>
              <a:rPr lang="en-GB" sz="2000" dirty="0">
                <a:solidFill>
                  <a:srgbClr val="FF0000"/>
                </a:solidFill>
                <a:latin typeface="Century Gothic" panose="020B0502020202020204" pitchFamily="34" charset="0"/>
              </a:rPr>
              <a:t>Stick to the point </a:t>
            </a:r>
            <a:r>
              <a:rPr lang="en-GB" sz="2000" dirty="0">
                <a:latin typeface="Century Gothic" panose="020B0502020202020204" pitchFamily="34" charset="0"/>
              </a:rPr>
              <a:t>– say exactly what the information found tells you.</a:t>
            </a:r>
          </a:p>
          <a:p>
            <a:pPr marL="0" indent="0">
              <a:buNone/>
            </a:pPr>
            <a:r>
              <a:rPr lang="en-GB" sz="1800" dirty="0">
                <a:solidFill>
                  <a:srgbClr val="FF0000"/>
                </a:solidFill>
                <a:latin typeface="Century Gothic" panose="020B0502020202020204" pitchFamily="34" charset="0"/>
              </a:rPr>
              <a:t>Example: </a:t>
            </a:r>
          </a:p>
          <a:p>
            <a:pPr marL="0" indent="0">
              <a:buNone/>
            </a:pPr>
            <a:r>
              <a:rPr lang="en-GB" sz="1800" b="1" i="1" dirty="0">
                <a:solidFill>
                  <a:srgbClr val="FF0000"/>
                </a:solidFill>
                <a:latin typeface="Century Gothic" panose="020B0502020202020204" pitchFamily="34" charset="0"/>
              </a:rPr>
              <a:t>Aim: What is flour made from?</a:t>
            </a:r>
          </a:p>
          <a:p>
            <a:pPr marL="1828800" lvl="4" indent="0">
              <a:buNone/>
            </a:pPr>
            <a:r>
              <a:rPr lang="en-GB" i="1" dirty="0">
                <a:latin typeface="Century Gothic" panose="020B0502020202020204" pitchFamily="34" charset="0"/>
              </a:rPr>
              <a:t>“I learnt that most flour is made from wheat and that if the whole wheat grain is crushed it makes wholemeal flour.  Wholemeal flour contains all of the bran from the grain of wheat – this would give the bread a brown colour and increase the fibre content.  Other flours like white and brown have had some of the bran sieved out.”</a:t>
            </a:r>
          </a:p>
        </p:txBody>
      </p:sp>
      <p:sp>
        <p:nvSpPr>
          <p:cNvPr id="5"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 – Analysing the research</a:t>
            </a:r>
            <a:endParaRPr lang="en-US" sz="2000" b="1" dirty="0">
              <a:solidFill>
                <a:prstClr val="white"/>
              </a:solidFill>
              <a:latin typeface="Century Gothic" charset="0"/>
              <a:ea typeface="Century Gothic" charset="0"/>
              <a:cs typeface="Century Gothic" charset="0"/>
            </a:endParaRPr>
          </a:p>
        </p:txBody>
      </p:sp>
      <p:pic>
        <p:nvPicPr>
          <p:cNvPr id="6" name="Picture 5"/>
          <p:cNvPicPr>
            <a:picLocks noChangeAspect="1"/>
          </p:cNvPicPr>
          <p:nvPr/>
        </p:nvPicPr>
        <p:blipFill>
          <a:blip r:embed="rId2">
            <a:clrChange>
              <a:clrFrom>
                <a:srgbClr val="FFFEFF"/>
              </a:clrFrom>
              <a:clrTo>
                <a:srgbClr val="FFFEFF">
                  <a:alpha val="0"/>
                </a:srgbClr>
              </a:clrTo>
            </a:clrChange>
          </a:blip>
          <a:stretch>
            <a:fillRect/>
          </a:stretch>
        </p:blipFill>
        <p:spPr>
          <a:xfrm>
            <a:off x="0" y="4653136"/>
            <a:ext cx="4870930" cy="2326685"/>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70595" t="9119" r="6750" b="61049"/>
          <a:stretch/>
        </p:blipFill>
        <p:spPr>
          <a:xfrm>
            <a:off x="7328015" y="4996306"/>
            <a:ext cx="1516937" cy="1861694"/>
          </a:xfrm>
          <a:prstGeom prst="rect">
            <a:avLst/>
          </a:prstGeom>
        </p:spPr>
      </p:pic>
      <p:pic>
        <p:nvPicPr>
          <p:cNvPr id="2" name="Picture 1"/>
          <p:cNvPicPr>
            <a:picLocks noChangeAspect="1"/>
          </p:cNvPicPr>
          <p:nvPr/>
        </p:nvPicPr>
        <p:blipFill>
          <a:blip r:embed="rId4"/>
          <a:stretch>
            <a:fillRect/>
          </a:stretch>
        </p:blipFill>
        <p:spPr>
          <a:xfrm>
            <a:off x="3022767" y="545544"/>
            <a:ext cx="5822185" cy="463336"/>
          </a:xfrm>
          <a:prstGeom prst="rect">
            <a:avLst/>
          </a:prstGeom>
        </p:spPr>
      </p:pic>
    </p:spTree>
    <p:extLst>
      <p:ext uri="{BB962C8B-B14F-4D97-AF65-F5344CB8AC3E}">
        <p14:creationId xmlns:p14="http://schemas.microsoft.com/office/powerpoint/2010/main" val="266822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405410" y="260648"/>
            <a:ext cx="1393498" cy="1393498"/>
          </a:xfrm>
          <a:prstGeom prst="rect">
            <a:avLst/>
          </a:prstGeom>
        </p:spPr>
      </p:pic>
      <p:sp>
        <p:nvSpPr>
          <p:cNvPr id="5" name="Rectangle 4"/>
          <p:cNvSpPr/>
          <p:nvPr/>
        </p:nvSpPr>
        <p:spPr>
          <a:xfrm>
            <a:off x="590640" y="695787"/>
            <a:ext cx="1023037" cy="523220"/>
          </a:xfrm>
          <a:prstGeom prst="rect">
            <a:avLst/>
          </a:prstGeom>
        </p:spPr>
        <p:txBody>
          <a:bodyPr wrap="none">
            <a:spAutoFit/>
          </a:bodyPr>
          <a:lstStyle/>
          <a:p>
            <a:r>
              <a:rPr lang="en-GB" sz="2800" b="1" dirty="0">
                <a:solidFill>
                  <a:prstClr val="black"/>
                </a:solidFill>
                <a:latin typeface="Century Gothic" panose="020B0502020202020204" pitchFamily="34" charset="0"/>
              </a:rPr>
              <a:t>STOP</a:t>
            </a:r>
          </a:p>
        </p:txBody>
      </p:sp>
      <p:sp>
        <p:nvSpPr>
          <p:cNvPr id="6" name="Rectangle 5"/>
          <p:cNvSpPr/>
          <p:nvPr/>
        </p:nvSpPr>
        <p:spPr>
          <a:xfrm>
            <a:off x="1984138" y="1076927"/>
            <a:ext cx="7344816" cy="3477875"/>
          </a:xfrm>
          <a:prstGeom prst="rect">
            <a:avLst/>
          </a:prstGeom>
        </p:spPr>
        <p:txBody>
          <a:bodyPr wrap="square">
            <a:spAutoFit/>
          </a:bodyPr>
          <a:lstStyle/>
          <a:p>
            <a:pPr marL="342900" indent="-342900">
              <a:buFont typeface="Arial" panose="020B0604020202020204" pitchFamily="34" charset="0"/>
              <a:buChar char="•"/>
            </a:pPr>
            <a:r>
              <a:rPr lang="en-GB" sz="2200" b="1" dirty="0">
                <a:solidFill>
                  <a:prstClr val="black"/>
                </a:solidFill>
                <a:latin typeface="Century Gothic" panose="020B0502020202020204" pitchFamily="34" charset="0"/>
              </a:rPr>
              <a:t>Remember – this NEA is meant to test you </a:t>
            </a:r>
            <a:r>
              <a:rPr lang="en-GB" sz="2200" b="1" dirty="0">
                <a:solidFill>
                  <a:srgbClr val="FF0000"/>
                </a:solidFill>
                <a:latin typeface="Century Gothic" panose="020B0502020202020204" pitchFamily="34" charset="0"/>
              </a:rPr>
              <a:t>food science knowledge </a:t>
            </a:r>
            <a:r>
              <a:rPr lang="en-GB" sz="2200" b="1" dirty="0">
                <a:solidFill>
                  <a:prstClr val="black"/>
                </a:solidFill>
                <a:latin typeface="Century Gothic" panose="020B0502020202020204" pitchFamily="34" charset="0"/>
              </a:rPr>
              <a:t>and your </a:t>
            </a:r>
            <a:r>
              <a:rPr lang="en-GB" sz="2200" b="1" dirty="0">
                <a:solidFill>
                  <a:srgbClr val="FF0000"/>
                </a:solidFill>
                <a:latin typeface="Century Gothic" panose="020B0502020202020204" pitchFamily="34" charset="0"/>
              </a:rPr>
              <a:t>understanding of ingredients</a:t>
            </a:r>
            <a:r>
              <a:rPr lang="en-GB" sz="2200" b="1" dirty="0">
                <a:solidFill>
                  <a:prstClr val="black"/>
                </a:solidFill>
                <a:latin typeface="Century Gothic" panose="020B0502020202020204" pitchFamily="34" charset="0"/>
              </a:rPr>
              <a:t>.</a:t>
            </a:r>
          </a:p>
          <a:p>
            <a:pPr marL="342900" indent="-342900">
              <a:buFont typeface="Arial" panose="020B0604020202020204" pitchFamily="34" charset="0"/>
              <a:buChar char="•"/>
            </a:pPr>
            <a:endParaRPr lang="en-GB" sz="2200" b="1" dirty="0">
              <a:solidFill>
                <a:prstClr val="black"/>
              </a:solidFill>
              <a:latin typeface="Century Gothic" panose="020B0502020202020204" pitchFamily="34" charset="0"/>
            </a:endParaRPr>
          </a:p>
          <a:p>
            <a:pPr marL="342900" indent="-342900">
              <a:buFont typeface="Arial" panose="020B0604020202020204" pitchFamily="34" charset="0"/>
              <a:buChar char="•"/>
            </a:pPr>
            <a:r>
              <a:rPr lang="en-GB" sz="2200" b="1" dirty="0">
                <a:solidFill>
                  <a:prstClr val="black"/>
                </a:solidFill>
                <a:latin typeface="Century Gothic" panose="020B0502020202020204" pitchFamily="34" charset="0"/>
              </a:rPr>
              <a:t>In your research analysis and conclusions have you given enough detail to show your knowledge?</a:t>
            </a:r>
          </a:p>
          <a:p>
            <a:pPr marL="342900" indent="-342900">
              <a:buFont typeface="Arial" panose="020B0604020202020204" pitchFamily="34" charset="0"/>
              <a:buChar char="•"/>
            </a:pPr>
            <a:endParaRPr lang="en-GB" sz="2200" b="1" dirty="0">
              <a:solidFill>
                <a:prstClr val="black"/>
              </a:solidFill>
              <a:latin typeface="Century Gothic" panose="020B0502020202020204" pitchFamily="34" charset="0"/>
            </a:endParaRPr>
          </a:p>
          <a:p>
            <a:pPr marL="342900" indent="-342900">
              <a:buFont typeface="Arial" panose="020B0604020202020204" pitchFamily="34" charset="0"/>
              <a:buChar char="•"/>
            </a:pPr>
            <a:r>
              <a:rPr lang="en-GB" sz="2200" b="1" dirty="0">
                <a:solidFill>
                  <a:prstClr val="black"/>
                </a:solidFill>
                <a:latin typeface="Century Gothic" panose="020B0502020202020204" pitchFamily="34" charset="0"/>
              </a:rPr>
              <a:t>Have you summarised what you have found?</a:t>
            </a:r>
          </a:p>
          <a:p>
            <a:pPr marL="342900" indent="-342900">
              <a:buFont typeface="Arial" panose="020B0604020202020204" pitchFamily="34" charset="0"/>
              <a:buChar char="•"/>
            </a:pPr>
            <a:endParaRPr lang="en-GB" sz="2200" b="1" dirty="0">
              <a:solidFill>
                <a:prstClr val="black"/>
              </a:solidFill>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405410" y="4662228"/>
            <a:ext cx="7813501" cy="2142412"/>
          </a:xfrm>
          <a:prstGeom prst="rect">
            <a:avLst/>
          </a:prstGeom>
          <a:ln>
            <a:solidFill>
              <a:srgbClr val="FF0000"/>
            </a:solidFill>
          </a:ln>
        </p:spPr>
      </p:pic>
      <p:sp>
        <p:nvSpPr>
          <p:cNvPr id="3" name="Rectangle 2"/>
          <p:cNvSpPr/>
          <p:nvPr/>
        </p:nvSpPr>
        <p:spPr>
          <a:xfrm>
            <a:off x="326145" y="4185470"/>
            <a:ext cx="1287532" cy="369332"/>
          </a:xfrm>
          <a:prstGeom prst="rect">
            <a:avLst/>
          </a:prstGeom>
        </p:spPr>
        <p:txBody>
          <a:bodyPr wrap="none">
            <a:spAutoFit/>
          </a:bodyPr>
          <a:lstStyle/>
          <a:p>
            <a:r>
              <a:rPr lang="en-GB" b="1" dirty="0">
                <a:solidFill>
                  <a:srgbClr val="FF0000"/>
                </a:solidFill>
                <a:latin typeface="Century Gothic" panose="020B0502020202020204" pitchFamily="34" charset="0"/>
              </a:rPr>
              <a:t>Example: </a:t>
            </a:r>
          </a:p>
        </p:txBody>
      </p:sp>
      <p:pic>
        <p:nvPicPr>
          <p:cNvPr id="8" name="Picture 7"/>
          <p:cNvPicPr>
            <a:picLocks noChangeAspect="1"/>
          </p:cNvPicPr>
          <p:nvPr/>
        </p:nvPicPr>
        <p:blipFill rotWithShape="1">
          <a:blip r:embed="rId4"/>
          <a:srcRect l="15461" t="21192" r="1327" b="68640"/>
          <a:stretch/>
        </p:blipFill>
        <p:spPr>
          <a:xfrm>
            <a:off x="2411760" y="407860"/>
            <a:ext cx="6234773" cy="432049"/>
          </a:xfrm>
          <a:prstGeom prst="rect">
            <a:avLst/>
          </a:prstGeom>
          <a:ln>
            <a:solidFill>
              <a:srgbClr val="FF0000"/>
            </a:solidFill>
          </a:ln>
        </p:spPr>
      </p:pic>
    </p:spTree>
    <p:extLst>
      <p:ext uri="{BB962C8B-B14F-4D97-AF65-F5344CB8AC3E}">
        <p14:creationId xmlns:p14="http://schemas.microsoft.com/office/powerpoint/2010/main" val="2304332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Hypothesis</a:t>
            </a:r>
            <a:endParaRPr lang="en-US" sz="2000" b="1" dirty="0">
              <a:solidFill>
                <a:prstClr val="white"/>
              </a:solidFill>
              <a:latin typeface="Century Gothic" charset="0"/>
              <a:ea typeface="Century Gothic" charset="0"/>
              <a:cs typeface="Century Gothic" charset="0"/>
            </a:endParaRPr>
          </a:p>
        </p:txBody>
      </p:sp>
      <p:sp>
        <p:nvSpPr>
          <p:cNvPr id="7" name="TextBox 6"/>
          <p:cNvSpPr txBox="1"/>
          <p:nvPr/>
        </p:nvSpPr>
        <p:spPr>
          <a:xfrm>
            <a:off x="233412" y="836712"/>
            <a:ext cx="8671308" cy="1323439"/>
          </a:xfrm>
          <a:prstGeom prst="rect">
            <a:avLst/>
          </a:prstGeom>
          <a:noFill/>
        </p:spPr>
        <p:txBody>
          <a:bodyPr wrap="square" rtlCol="0">
            <a:spAutoFit/>
          </a:bodyPr>
          <a:lstStyle/>
          <a:p>
            <a:r>
              <a:rPr lang="en-GB" sz="2000" dirty="0">
                <a:solidFill>
                  <a:prstClr val="black"/>
                </a:solidFill>
                <a:latin typeface="Century Gothic" panose="020B0502020202020204" pitchFamily="34" charset="0"/>
              </a:rPr>
              <a:t>Once you have completed your research into how ingredients work, you will then need to decide on a hypothesis or predict an outcome for the investigation.  You will test this through practical investigation and experimentation.</a:t>
            </a:r>
          </a:p>
        </p:txBody>
      </p:sp>
      <p:sp>
        <p:nvSpPr>
          <p:cNvPr id="2" name="Rectangle 1"/>
          <p:cNvSpPr/>
          <p:nvPr/>
        </p:nvSpPr>
        <p:spPr>
          <a:xfrm>
            <a:off x="209545" y="2090400"/>
            <a:ext cx="1287532" cy="369332"/>
          </a:xfrm>
          <a:prstGeom prst="rect">
            <a:avLst/>
          </a:prstGeom>
        </p:spPr>
        <p:txBody>
          <a:bodyPr wrap="none">
            <a:spAutoFit/>
          </a:bodyPr>
          <a:lstStyle/>
          <a:p>
            <a:r>
              <a:rPr lang="en-GB" b="1" dirty="0">
                <a:solidFill>
                  <a:srgbClr val="FF0000"/>
                </a:solidFill>
                <a:latin typeface="Century Gothic" panose="020B0502020202020204" pitchFamily="34" charset="0"/>
              </a:rPr>
              <a:t>Example: </a:t>
            </a:r>
          </a:p>
        </p:txBody>
      </p:sp>
      <p:sp>
        <p:nvSpPr>
          <p:cNvPr id="3" name="Rectangle: Rounded Corners 2"/>
          <p:cNvSpPr/>
          <p:nvPr/>
        </p:nvSpPr>
        <p:spPr>
          <a:xfrm>
            <a:off x="592977" y="2472233"/>
            <a:ext cx="8064896" cy="12241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prstClr val="black"/>
                </a:solidFill>
                <a:latin typeface="Century Gothic" panose="020B0502020202020204" pitchFamily="34" charset="0"/>
              </a:rPr>
              <a:t>Hypothesis</a:t>
            </a:r>
          </a:p>
          <a:p>
            <a:r>
              <a:rPr lang="en-GB" dirty="0">
                <a:solidFill>
                  <a:prstClr val="black"/>
                </a:solidFill>
                <a:latin typeface="Century Gothic" panose="020B0502020202020204" pitchFamily="34" charset="0"/>
              </a:rPr>
              <a:t>My hypothesis is that the most successful flour for breadmaking is </a:t>
            </a:r>
            <a:r>
              <a:rPr lang="en-GB" b="1" dirty="0">
                <a:solidFill>
                  <a:srgbClr val="FF0000"/>
                </a:solidFill>
                <a:latin typeface="Century Gothic" panose="020B0502020202020204" pitchFamily="34" charset="0"/>
              </a:rPr>
              <a:t>strong plain flour </a:t>
            </a:r>
            <a:r>
              <a:rPr lang="en-GB" dirty="0">
                <a:solidFill>
                  <a:prstClr val="black"/>
                </a:solidFill>
                <a:latin typeface="Century Gothic" panose="020B0502020202020204" pitchFamily="34" charset="0"/>
              </a:rPr>
              <a:t>because it has a </a:t>
            </a:r>
            <a:r>
              <a:rPr lang="en-GB" b="1" dirty="0">
                <a:solidFill>
                  <a:srgbClr val="FF0000"/>
                </a:solidFill>
                <a:latin typeface="Century Gothic" panose="020B0502020202020204" pitchFamily="34" charset="0"/>
              </a:rPr>
              <a:t>high protein (gluten) content</a:t>
            </a:r>
            <a:r>
              <a:rPr lang="en-GB" dirty="0">
                <a:solidFill>
                  <a:prstClr val="black"/>
                </a:solidFill>
                <a:latin typeface="Century Gothic" panose="020B0502020202020204" pitchFamily="34" charset="0"/>
              </a:rPr>
              <a:t>.</a:t>
            </a:r>
          </a:p>
        </p:txBody>
      </p:sp>
      <p:sp>
        <p:nvSpPr>
          <p:cNvPr id="9" name="Rectangle: Rounded Corners 8"/>
          <p:cNvSpPr/>
          <p:nvPr/>
        </p:nvSpPr>
        <p:spPr>
          <a:xfrm>
            <a:off x="618485" y="4236368"/>
            <a:ext cx="8064896" cy="122413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prstClr val="black"/>
                </a:solidFill>
                <a:latin typeface="Century Gothic" panose="020B0502020202020204" pitchFamily="34" charset="0"/>
              </a:rPr>
              <a:t>Prediction</a:t>
            </a:r>
          </a:p>
          <a:p>
            <a:r>
              <a:rPr lang="en-GB" dirty="0">
                <a:solidFill>
                  <a:prstClr val="black"/>
                </a:solidFill>
                <a:latin typeface="Century Gothic" panose="020B0502020202020204" pitchFamily="34" charset="0"/>
              </a:rPr>
              <a:t>I predict that the best flour for bread-making will be the </a:t>
            </a:r>
            <a:r>
              <a:rPr lang="en-GB" b="1" dirty="0">
                <a:solidFill>
                  <a:srgbClr val="FF0000"/>
                </a:solidFill>
                <a:latin typeface="Century Gothic" panose="020B0502020202020204" pitchFamily="34" charset="0"/>
              </a:rPr>
              <a:t>strong plain flour </a:t>
            </a:r>
            <a:r>
              <a:rPr lang="en-GB" dirty="0">
                <a:solidFill>
                  <a:prstClr val="black"/>
                </a:solidFill>
                <a:latin typeface="Century Gothic" panose="020B0502020202020204" pitchFamily="34" charset="0"/>
              </a:rPr>
              <a:t>because this flour is also called </a:t>
            </a:r>
            <a:r>
              <a:rPr lang="en-GB" b="1" dirty="0">
                <a:solidFill>
                  <a:srgbClr val="FF0000"/>
                </a:solidFill>
                <a:latin typeface="Century Gothic" panose="020B0502020202020204" pitchFamily="34" charset="0"/>
              </a:rPr>
              <a:t>bread flour </a:t>
            </a:r>
            <a:r>
              <a:rPr lang="en-GB" dirty="0">
                <a:solidFill>
                  <a:prstClr val="black"/>
                </a:solidFill>
                <a:latin typeface="Century Gothic" panose="020B0502020202020204" pitchFamily="34" charset="0"/>
              </a:rPr>
              <a:t>and is </a:t>
            </a:r>
            <a:r>
              <a:rPr lang="en-GB" b="1" dirty="0">
                <a:solidFill>
                  <a:srgbClr val="FF0000"/>
                </a:solidFill>
                <a:latin typeface="Century Gothic" panose="020B0502020202020204" pitchFamily="34" charset="0"/>
              </a:rPr>
              <a:t>made from harder wheats</a:t>
            </a:r>
            <a:r>
              <a:rPr lang="en-GB" dirty="0">
                <a:solidFill>
                  <a:prstClr val="black"/>
                </a:solidFill>
                <a:latin typeface="Century Gothic" panose="020B0502020202020204" pitchFamily="34" charset="0"/>
              </a:rPr>
              <a:t> suited to bread making.</a:t>
            </a:r>
          </a:p>
        </p:txBody>
      </p:sp>
      <p:sp>
        <p:nvSpPr>
          <p:cNvPr id="10" name="Rectangle 9"/>
          <p:cNvSpPr/>
          <p:nvPr/>
        </p:nvSpPr>
        <p:spPr>
          <a:xfrm>
            <a:off x="4447993" y="3781702"/>
            <a:ext cx="405880" cy="369332"/>
          </a:xfrm>
          <a:prstGeom prst="rect">
            <a:avLst/>
          </a:prstGeom>
        </p:spPr>
        <p:txBody>
          <a:bodyPr wrap="none">
            <a:spAutoFit/>
          </a:bodyPr>
          <a:lstStyle/>
          <a:p>
            <a:r>
              <a:rPr lang="en-GB" b="1" dirty="0">
                <a:solidFill>
                  <a:srgbClr val="FF0000"/>
                </a:solidFill>
                <a:latin typeface="Century Gothic" panose="020B0502020202020204" pitchFamily="34" charset="0"/>
              </a:rPr>
              <a:t>or</a:t>
            </a:r>
          </a:p>
        </p:txBody>
      </p:sp>
      <p:sp>
        <p:nvSpPr>
          <p:cNvPr id="11" name="Rectangle 10"/>
          <p:cNvSpPr/>
          <p:nvPr/>
        </p:nvSpPr>
        <p:spPr>
          <a:xfrm>
            <a:off x="293180" y="5657671"/>
            <a:ext cx="8578274" cy="1200329"/>
          </a:xfrm>
          <a:prstGeom prst="rect">
            <a:avLst/>
          </a:prstGeom>
        </p:spPr>
        <p:txBody>
          <a:bodyPr wrap="square">
            <a:spAutoFit/>
          </a:bodyPr>
          <a:lstStyle/>
          <a:p>
            <a:r>
              <a:rPr lang="en-GB" b="1" u="sng" dirty="0">
                <a:solidFill>
                  <a:srgbClr val="FF0000"/>
                </a:solidFill>
                <a:latin typeface="Century Gothic" panose="020B0502020202020204" pitchFamily="34" charset="0"/>
              </a:rPr>
              <a:t>Think about !!</a:t>
            </a:r>
          </a:p>
          <a:p>
            <a:r>
              <a:rPr lang="en-GB" b="1" dirty="0">
                <a:solidFill>
                  <a:srgbClr val="FF0000"/>
                </a:solidFill>
                <a:latin typeface="Century Gothic" panose="020B0502020202020204" pitchFamily="34" charset="0"/>
              </a:rPr>
              <a:t>Look at the language used in the two statements above – to make your hypothesis/prediction clear you must refer back to knowledge you found in the research.</a:t>
            </a:r>
          </a:p>
        </p:txBody>
      </p:sp>
      <p:pic>
        <p:nvPicPr>
          <p:cNvPr id="12" name="Picture 11"/>
          <p:cNvPicPr>
            <a:picLocks noChangeAspect="1"/>
          </p:cNvPicPr>
          <p:nvPr/>
        </p:nvPicPr>
        <p:blipFill rotWithShape="1">
          <a:blip r:embed="rId2"/>
          <a:srcRect l="15402" t="31359" r="3869" b="58473"/>
          <a:stretch/>
        </p:blipFill>
        <p:spPr>
          <a:xfrm>
            <a:off x="3090813" y="360070"/>
            <a:ext cx="5945683" cy="424692"/>
          </a:xfrm>
          <a:prstGeom prst="rect">
            <a:avLst/>
          </a:prstGeom>
          <a:ln>
            <a:solidFill>
              <a:srgbClr val="FF0000"/>
            </a:solidFill>
          </a:ln>
        </p:spPr>
      </p:pic>
    </p:spTree>
    <p:extLst>
      <p:ext uri="{BB962C8B-B14F-4D97-AF65-F5344CB8AC3E}">
        <p14:creationId xmlns:p14="http://schemas.microsoft.com/office/powerpoint/2010/main" val="3641946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 – Planning the Investigation</a:t>
            </a:r>
            <a:endParaRPr lang="en-US" sz="2000" b="1" dirty="0">
              <a:solidFill>
                <a:prstClr val="white"/>
              </a:solidFill>
              <a:latin typeface="Century Gothic" charset="0"/>
              <a:ea typeface="Century Gothic" charset="0"/>
              <a:cs typeface="Century Gothic" charset="0"/>
            </a:endParaRPr>
          </a:p>
        </p:txBody>
      </p:sp>
      <p:sp>
        <p:nvSpPr>
          <p:cNvPr id="5" name="TextBox 4"/>
          <p:cNvSpPr txBox="1"/>
          <p:nvPr/>
        </p:nvSpPr>
        <p:spPr>
          <a:xfrm>
            <a:off x="256786" y="1326876"/>
            <a:ext cx="8671308" cy="2585323"/>
          </a:xfrm>
          <a:prstGeom prst="rect">
            <a:avLst/>
          </a:prstGeom>
          <a:noFill/>
        </p:spPr>
        <p:txBody>
          <a:bodyPr wrap="square" rtlCol="0">
            <a:spAutoFit/>
          </a:bodyPr>
          <a:lstStyle/>
          <a:p>
            <a:r>
              <a:rPr lang="en-GB" dirty="0">
                <a:solidFill>
                  <a:prstClr val="black"/>
                </a:solidFill>
                <a:latin typeface="Century Gothic" panose="020B0502020202020204" pitchFamily="34" charset="0"/>
              </a:rPr>
              <a:t>After deciding on a hypothesis/prediction, you can set you aims and plans ready for the actual practical investigation that will take place.  </a:t>
            </a:r>
            <a:r>
              <a:rPr lang="en-GB" b="1" dirty="0">
                <a:solidFill>
                  <a:srgbClr val="FF0000"/>
                </a:solidFill>
                <a:latin typeface="Century Gothic" panose="020B0502020202020204" pitchFamily="34" charset="0"/>
              </a:rPr>
              <a:t>A minimum of 3 investigations are needed.</a:t>
            </a:r>
          </a:p>
          <a:p>
            <a:endParaRPr lang="en-GB" dirty="0">
              <a:solidFill>
                <a:prstClr val="black"/>
              </a:solidFill>
              <a:latin typeface="Century Gothic" panose="020B0502020202020204" pitchFamily="34" charset="0"/>
            </a:endParaRPr>
          </a:p>
          <a:p>
            <a:r>
              <a:rPr lang="en-GB" dirty="0">
                <a:solidFill>
                  <a:prstClr val="black"/>
                </a:solidFill>
                <a:latin typeface="Century Gothic" panose="020B0502020202020204" pitchFamily="34" charset="0"/>
              </a:rPr>
              <a:t>The practical investigation is to test whether you predictions were correct </a:t>
            </a:r>
            <a:r>
              <a:rPr lang="en-GB" b="1" dirty="0">
                <a:solidFill>
                  <a:prstClr val="black"/>
                </a:solidFill>
                <a:latin typeface="Century Gothic" panose="020B0502020202020204" pitchFamily="34" charset="0"/>
              </a:rPr>
              <a:t>or</a:t>
            </a:r>
            <a:r>
              <a:rPr lang="en-GB" dirty="0">
                <a:solidFill>
                  <a:prstClr val="black"/>
                </a:solidFill>
                <a:latin typeface="Century Gothic" panose="020B0502020202020204" pitchFamily="34" charset="0"/>
              </a:rPr>
              <a:t> that you may find a different outcome.</a:t>
            </a:r>
          </a:p>
          <a:p>
            <a:endParaRPr lang="en-GB" dirty="0">
              <a:solidFill>
                <a:prstClr val="black"/>
              </a:solidFill>
              <a:latin typeface="Century Gothic" panose="020B0502020202020204" pitchFamily="34" charset="0"/>
            </a:endParaRPr>
          </a:p>
          <a:p>
            <a:r>
              <a:rPr lang="en-GB" dirty="0">
                <a:solidFill>
                  <a:prstClr val="black"/>
                </a:solidFill>
                <a:latin typeface="Century Gothic" panose="020B0502020202020204" pitchFamily="34" charset="0"/>
              </a:rPr>
              <a:t>From you conclusions </a:t>
            </a:r>
            <a:r>
              <a:rPr lang="en-GB" b="1" dirty="0">
                <a:solidFill>
                  <a:srgbClr val="FF0000"/>
                </a:solidFill>
                <a:latin typeface="Century Gothic" panose="020B0502020202020204" pitchFamily="34" charset="0"/>
              </a:rPr>
              <a:t>develop a list of aims/investigation tasks</a:t>
            </a:r>
            <a:r>
              <a:rPr lang="en-GB" dirty="0">
                <a:solidFill>
                  <a:prstClr val="black"/>
                </a:solidFill>
                <a:latin typeface="Century Gothic" panose="020B0502020202020204" pitchFamily="34" charset="0"/>
              </a:rPr>
              <a:t>.  These break down the whole tasks into separate practical experiments.</a:t>
            </a:r>
          </a:p>
        </p:txBody>
      </p:sp>
      <p:pic>
        <p:nvPicPr>
          <p:cNvPr id="2" name="Picture 1"/>
          <p:cNvPicPr>
            <a:picLocks noChangeAspect="1"/>
          </p:cNvPicPr>
          <p:nvPr/>
        </p:nvPicPr>
        <p:blipFill>
          <a:blip r:embed="rId2"/>
          <a:stretch>
            <a:fillRect/>
          </a:stretch>
        </p:blipFill>
        <p:spPr>
          <a:xfrm>
            <a:off x="2627655" y="4393397"/>
            <a:ext cx="6385921" cy="2184131"/>
          </a:xfrm>
          <a:prstGeom prst="rect">
            <a:avLst/>
          </a:prstGeom>
          <a:ln>
            <a:solidFill>
              <a:srgbClr val="FF0000"/>
            </a:solidFill>
          </a:ln>
        </p:spPr>
      </p:pic>
      <p:sp>
        <p:nvSpPr>
          <p:cNvPr id="9" name="Rectangle 8"/>
          <p:cNvSpPr/>
          <p:nvPr/>
        </p:nvSpPr>
        <p:spPr>
          <a:xfrm>
            <a:off x="2457066" y="3912199"/>
            <a:ext cx="1287532" cy="369332"/>
          </a:xfrm>
          <a:prstGeom prst="rect">
            <a:avLst/>
          </a:prstGeom>
        </p:spPr>
        <p:txBody>
          <a:bodyPr wrap="none">
            <a:spAutoFit/>
          </a:bodyPr>
          <a:lstStyle/>
          <a:p>
            <a:r>
              <a:rPr lang="en-GB" b="1" dirty="0">
                <a:solidFill>
                  <a:srgbClr val="FF0000"/>
                </a:solidFill>
                <a:latin typeface="Century Gothic" panose="020B0502020202020204" pitchFamily="34" charset="0"/>
              </a:rPr>
              <a:t>Example: </a:t>
            </a:r>
          </a:p>
        </p:txBody>
      </p:sp>
      <p:pic>
        <p:nvPicPr>
          <p:cNvPr id="3" name="Picture 2"/>
          <p:cNvPicPr>
            <a:picLocks noChangeAspect="1"/>
          </p:cNvPicPr>
          <p:nvPr/>
        </p:nvPicPr>
        <p:blipFill rotWithShape="1">
          <a:blip r:embed="rId3"/>
          <a:srcRect l="15402" t="31359" r="3869" b="58473"/>
          <a:stretch/>
        </p:blipFill>
        <p:spPr>
          <a:xfrm>
            <a:off x="2796280" y="674271"/>
            <a:ext cx="6048672" cy="432048"/>
          </a:xfrm>
          <a:prstGeom prst="rect">
            <a:avLst/>
          </a:prstGeom>
          <a:ln>
            <a:solidFill>
              <a:srgbClr val="FF0000"/>
            </a:solidFill>
          </a:ln>
        </p:spPr>
      </p:pic>
      <p:pic>
        <p:nvPicPr>
          <p:cNvPr id="6" name="Picture 5"/>
          <p:cNvPicPr>
            <a:picLocks noChangeAspect="1"/>
          </p:cNvPicPr>
          <p:nvPr/>
        </p:nvPicPr>
        <p:blipFill>
          <a:blip r:embed="rId4">
            <a:clrChange>
              <a:clrFrom>
                <a:srgbClr val="FFFEFF"/>
              </a:clrFrom>
              <a:clrTo>
                <a:srgbClr val="FFFEFF">
                  <a:alpha val="0"/>
                </a:srgbClr>
              </a:clrTo>
            </a:clrChange>
          </a:blip>
          <a:stretch>
            <a:fillRect/>
          </a:stretch>
        </p:blipFill>
        <p:spPr>
          <a:xfrm>
            <a:off x="256786" y="3717173"/>
            <a:ext cx="2169052" cy="3120150"/>
          </a:xfrm>
          <a:prstGeom prst="rect">
            <a:avLst/>
          </a:prstGeom>
        </p:spPr>
      </p:pic>
    </p:spTree>
    <p:extLst>
      <p:ext uri="{BB962C8B-B14F-4D97-AF65-F5344CB8AC3E}">
        <p14:creationId xmlns:p14="http://schemas.microsoft.com/office/powerpoint/2010/main" val="405788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911" y="743053"/>
            <a:ext cx="7994850" cy="1201474"/>
          </a:xfrm>
        </p:spPr>
        <p:txBody>
          <a:bodyPr>
            <a:normAutofit/>
          </a:bodyPr>
          <a:lstStyle/>
          <a:p>
            <a:r>
              <a:rPr lang="en-GB" sz="1800" dirty="0">
                <a:latin typeface="Century Gothic" panose="020B0502020202020204" pitchFamily="34" charset="0"/>
              </a:rPr>
              <a:t>You will investigate the </a:t>
            </a:r>
            <a:r>
              <a:rPr lang="en-GB" sz="1800" b="1" dirty="0">
                <a:latin typeface="Century Gothic" panose="020B0502020202020204" pitchFamily="34" charset="0"/>
              </a:rPr>
              <a:t>working characteristics and the functional and chemical properties of a particular ingredient through practical investigation</a:t>
            </a:r>
            <a:r>
              <a:rPr lang="en-GB" sz="1800" dirty="0">
                <a:latin typeface="Century Gothic" panose="020B0502020202020204" pitchFamily="34" charset="0"/>
              </a:rPr>
              <a:t>.  You will produce a report which will research into ‘how ingredients work and why’</a:t>
            </a:r>
          </a:p>
          <a:p>
            <a:endParaRPr lang="en-GB" sz="1800" dirty="0">
              <a:latin typeface="Century Gothic" panose="020B0502020202020204" pitchFamily="34" charset="0"/>
            </a:endParaRPr>
          </a:p>
          <a:p>
            <a:endParaRPr lang="en-GB" sz="1800" dirty="0">
              <a:latin typeface="Century Gothic" panose="020B0502020202020204" pitchFamily="34" charset="0"/>
            </a:endParaRPr>
          </a:p>
        </p:txBody>
      </p:sp>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Year 11 – What does the NEA1 include?</a:t>
            </a:r>
            <a:endParaRPr lang="en-US" sz="2000" b="1" dirty="0">
              <a:solidFill>
                <a:prstClr val="white"/>
              </a:solidFill>
              <a:latin typeface="Century Gothic" charset="0"/>
              <a:ea typeface="Century Gothic" charset="0"/>
              <a:cs typeface="Century Gothic" charset="0"/>
            </a:endParaRPr>
          </a:p>
        </p:txBody>
      </p:sp>
      <p:sp>
        <p:nvSpPr>
          <p:cNvPr id="5" name="Rounded Rectangle 4"/>
          <p:cNvSpPr/>
          <p:nvPr/>
        </p:nvSpPr>
        <p:spPr>
          <a:xfrm>
            <a:off x="5436096" y="3768836"/>
            <a:ext cx="3394324" cy="275317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5B9BD5">
                    <a:lumMod val="50000"/>
                  </a:srgbClr>
                </a:solidFill>
              </a:rPr>
              <a:t>Student’s tips:</a:t>
            </a:r>
          </a:p>
          <a:p>
            <a:pPr algn="ctr"/>
            <a:endParaRPr lang="en-GB" sz="1400" dirty="0">
              <a:solidFill>
                <a:srgbClr val="5B9BD5">
                  <a:lumMod val="50000"/>
                </a:srgbClr>
              </a:solidFill>
            </a:endParaRPr>
          </a:p>
          <a:p>
            <a:pPr marL="285750" indent="-285750">
              <a:buFont typeface="Arial" panose="020B0604020202020204" pitchFamily="34" charset="0"/>
              <a:buChar char="•"/>
            </a:pPr>
            <a:r>
              <a:rPr lang="en-GB" sz="1400" dirty="0">
                <a:solidFill>
                  <a:srgbClr val="5B9BD5">
                    <a:lumMod val="50000"/>
                  </a:srgbClr>
                </a:solidFill>
              </a:rPr>
              <a:t>Try to present your work neatly.  Language should be clear and use specialist terms where you can</a:t>
            </a:r>
          </a:p>
          <a:p>
            <a:pPr marL="285750" indent="-285750">
              <a:buFont typeface="Arial" panose="020B0604020202020204" pitchFamily="34" charset="0"/>
              <a:buChar char="•"/>
            </a:pPr>
            <a:r>
              <a:rPr lang="en-GB" sz="1400" dirty="0">
                <a:solidFill>
                  <a:srgbClr val="5B9BD5">
                    <a:lumMod val="50000"/>
                  </a:srgbClr>
                </a:solidFill>
              </a:rPr>
              <a:t>Check spelling, punctuation and grammar </a:t>
            </a:r>
            <a:r>
              <a:rPr lang="en-GB" sz="1400" b="1" dirty="0">
                <a:solidFill>
                  <a:srgbClr val="FF0000"/>
                </a:solidFill>
              </a:rPr>
              <a:t>(</a:t>
            </a:r>
            <a:r>
              <a:rPr lang="en-GB" sz="1400" b="1" dirty="0" err="1">
                <a:solidFill>
                  <a:srgbClr val="FF0000"/>
                </a:solidFill>
              </a:rPr>
              <a:t>SPaG</a:t>
            </a:r>
            <a:r>
              <a:rPr lang="en-GB" sz="1400" b="1" dirty="0">
                <a:solidFill>
                  <a:srgbClr val="FF0000"/>
                </a:solidFill>
              </a:rPr>
              <a:t>)</a:t>
            </a:r>
          </a:p>
          <a:p>
            <a:pPr marL="285750" indent="-285750">
              <a:buFont typeface="Arial" panose="020B0604020202020204" pitchFamily="34" charset="0"/>
              <a:buChar char="•"/>
            </a:pPr>
            <a:r>
              <a:rPr lang="en-GB" sz="1400" dirty="0">
                <a:solidFill>
                  <a:srgbClr val="5B9BD5">
                    <a:lumMod val="50000"/>
                  </a:srgbClr>
                </a:solidFill>
              </a:rPr>
              <a:t>Use page space wisely – quality rather than quantity.</a:t>
            </a:r>
          </a:p>
          <a:p>
            <a:pPr algn="ctr"/>
            <a:endParaRPr lang="en-GB" sz="1400" dirty="0">
              <a:solidFill>
                <a:srgbClr val="5B9BD5">
                  <a:lumMod val="50000"/>
                </a:srgbClr>
              </a:solidFill>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3015" y="3542694"/>
            <a:ext cx="835049" cy="832495"/>
          </a:xfrm>
          <a:prstGeom prst="rect">
            <a:avLst/>
          </a:prstGeom>
        </p:spPr>
      </p:pic>
      <p:pic>
        <p:nvPicPr>
          <p:cNvPr id="2" name="Picture 1"/>
          <p:cNvPicPr>
            <a:picLocks noChangeAspect="1"/>
          </p:cNvPicPr>
          <p:nvPr/>
        </p:nvPicPr>
        <p:blipFill>
          <a:blip r:embed="rId3"/>
          <a:stretch>
            <a:fillRect/>
          </a:stretch>
        </p:blipFill>
        <p:spPr>
          <a:xfrm>
            <a:off x="375955" y="1900886"/>
            <a:ext cx="8454465" cy="1641808"/>
          </a:xfrm>
          <a:prstGeom prst="rect">
            <a:avLst/>
          </a:prstGeom>
        </p:spPr>
      </p:pic>
      <p:sp>
        <p:nvSpPr>
          <p:cNvPr id="7" name="Rectangle 6"/>
          <p:cNvSpPr/>
          <p:nvPr/>
        </p:nvSpPr>
        <p:spPr>
          <a:xfrm>
            <a:off x="143058" y="3756260"/>
            <a:ext cx="5292080" cy="2862322"/>
          </a:xfrm>
          <a:prstGeom prst="rect">
            <a:avLst/>
          </a:prstGeom>
        </p:spPr>
        <p:txBody>
          <a:bodyPr wrap="square">
            <a:spAutoFit/>
          </a:bodyPr>
          <a:lstStyle/>
          <a:p>
            <a:pPr marL="285750" indent="-285750">
              <a:buFont typeface="Arial" panose="020B0604020202020204" pitchFamily="34" charset="0"/>
              <a:buChar char="•"/>
            </a:pPr>
            <a:r>
              <a:rPr lang="en-GB" b="1" dirty="0">
                <a:solidFill>
                  <a:prstClr val="black"/>
                </a:solidFill>
                <a:latin typeface="Century Gothic" panose="020B0502020202020204" pitchFamily="34" charset="0"/>
              </a:rPr>
              <a:t>Outcome</a:t>
            </a:r>
            <a:r>
              <a:rPr lang="en-GB" dirty="0">
                <a:solidFill>
                  <a:prstClr val="black"/>
                </a:solidFill>
                <a:latin typeface="Century Gothic" panose="020B0502020202020204" pitchFamily="34" charset="0"/>
              </a:rPr>
              <a:t> – written or electronic report including photographic evidence</a:t>
            </a:r>
          </a:p>
          <a:p>
            <a:pPr marL="285750" indent="-285750">
              <a:buFont typeface="Arial" panose="020B0604020202020204" pitchFamily="34" charset="0"/>
              <a:buChar char="•"/>
            </a:pPr>
            <a:r>
              <a:rPr lang="en-GB" b="1" dirty="0">
                <a:solidFill>
                  <a:prstClr val="black"/>
                </a:solidFill>
                <a:latin typeface="Century Gothic" panose="020B0502020202020204" pitchFamily="34" charset="0"/>
              </a:rPr>
              <a:t>Amount</a:t>
            </a:r>
            <a:r>
              <a:rPr lang="en-GB" dirty="0">
                <a:solidFill>
                  <a:prstClr val="black"/>
                </a:solidFill>
                <a:latin typeface="Century Gothic" panose="020B0502020202020204" pitchFamily="34" charset="0"/>
              </a:rPr>
              <a:t> – between 1500-2000 words (6-8 sides of A4) – can be typed on a computer or written by hand</a:t>
            </a:r>
          </a:p>
          <a:p>
            <a:pPr marL="285750" indent="-285750">
              <a:buFont typeface="Arial" panose="020B0604020202020204" pitchFamily="34" charset="0"/>
              <a:buChar char="•"/>
            </a:pPr>
            <a:r>
              <a:rPr lang="en-GB" b="1" dirty="0">
                <a:solidFill>
                  <a:prstClr val="black"/>
                </a:solidFill>
                <a:latin typeface="Century Gothic" panose="020B0502020202020204" pitchFamily="34" charset="0"/>
              </a:rPr>
              <a:t>Time</a:t>
            </a:r>
            <a:r>
              <a:rPr lang="en-GB" dirty="0">
                <a:solidFill>
                  <a:prstClr val="black"/>
                </a:solidFill>
                <a:latin typeface="Century Gothic" panose="020B0502020202020204" pitchFamily="34" charset="0"/>
              </a:rPr>
              <a:t> – not to exceed 10 hours</a:t>
            </a:r>
          </a:p>
          <a:p>
            <a:pPr marL="285750" indent="-285750">
              <a:buFont typeface="Arial" panose="020B0604020202020204" pitchFamily="34" charset="0"/>
              <a:buChar char="•"/>
            </a:pPr>
            <a:r>
              <a:rPr lang="en-GB" b="1" dirty="0">
                <a:solidFill>
                  <a:prstClr val="black"/>
                </a:solidFill>
                <a:latin typeface="Century Gothic" panose="020B0502020202020204" pitchFamily="34" charset="0"/>
              </a:rPr>
              <a:t>Content</a:t>
            </a:r>
            <a:r>
              <a:rPr lang="en-GB" dirty="0">
                <a:solidFill>
                  <a:prstClr val="black"/>
                </a:solidFill>
                <a:latin typeface="Century Gothic" panose="020B0502020202020204" pitchFamily="34" charset="0"/>
              </a:rPr>
              <a:t> – individually record practical investigation and draw conclusions.  Could include charts, graphs and diagrams.  Good use of specialist terminology.</a:t>
            </a:r>
          </a:p>
        </p:txBody>
      </p:sp>
    </p:spTree>
    <p:extLst>
      <p:ext uri="{BB962C8B-B14F-4D97-AF65-F5344CB8AC3E}">
        <p14:creationId xmlns:p14="http://schemas.microsoft.com/office/powerpoint/2010/main" val="7182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Year 11 – What does the NEA 1 include?</a:t>
            </a:r>
            <a:endParaRPr lang="en-US" sz="2000" b="1" dirty="0">
              <a:solidFill>
                <a:prstClr val="white"/>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236346" y="724250"/>
            <a:ext cx="8665440" cy="6120680"/>
          </a:xfrm>
          <a:noFill/>
        </p:spPr>
        <p:txBody>
          <a:bodyPr>
            <a:noAutofit/>
          </a:bodyPr>
          <a:lstStyle/>
          <a:p>
            <a:r>
              <a:rPr lang="en-GB" sz="1800" b="1" dirty="0">
                <a:latin typeface="Century Gothic" panose="020B0502020202020204" pitchFamily="34" charset="0"/>
              </a:rPr>
              <a:t>Section A: Research (6 marks) (2 </a:t>
            </a:r>
            <a:r>
              <a:rPr lang="en-GB" sz="1800" b="1" dirty="0" err="1">
                <a:latin typeface="Century Gothic" panose="020B0502020202020204" pitchFamily="34" charset="0"/>
              </a:rPr>
              <a:t>hrs</a:t>
            </a:r>
            <a:r>
              <a:rPr lang="en-GB" sz="1800" b="1" dirty="0">
                <a:latin typeface="Century Gothic" panose="020B0502020202020204" pitchFamily="34" charset="0"/>
              </a:rPr>
              <a:t>)</a:t>
            </a:r>
          </a:p>
          <a:p>
            <a:pPr lvl="1"/>
            <a:r>
              <a:rPr lang="en-GB" sz="1600" dirty="0">
                <a:latin typeface="Century Gothic" panose="020B0502020202020204" pitchFamily="34" charset="0"/>
              </a:rPr>
              <a:t>Analyse the task explaining the background research</a:t>
            </a:r>
          </a:p>
          <a:p>
            <a:pPr lvl="1"/>
            <a:r>
              <a:rPr lang="en-GB" sz="1600" dirty="0">
                <a:latin typeface="Century Gothic" panose="020B0502020202020204" pitchFamily="34" charset="0"/>
              </a:rPr>
              <a:t>Carry out </a:t>
            </a:r>
            <a:r>
              <a:rPr lang="en-GB" sz="1600" dirty="0" smtClean="0">
                <a:latin typeface="Century Gothic" panose="020B0502020202020204" pitchFamily="34" charset="0"/>
              </a:rPr>
              <a:t>research</a:t>
            </a:r>
            <a:endParaRPr lang="en-GB" sz="1600" dirty="0">
              <a:latin typeface="Century Gothic" panose="020B0502020202020204" pitchFamily="34" charset="0"/>
            </a:endParaRPr>
          </a:p>
          <a:p>
            <a:pPr lvl="1"/>
            <a:r>
              <a:rPr lang="en-GB" sz="1600" dirty="0">
                <a:latin typeface="Century Gothic" panose="020B0502020202020204" pitchFamily="34" charset="0"/>
              </a:rPr>
              <a:t>Analyse the research and use findings to plan the practical </a:t>
            </a:r>
            <a:r>
              <a:rPr lang="en-GB" sz="1600" dirty="0" smtClean="0">
                <a:latin typeface="Century Gothic" panose="020B0502020202020204" pitchFamily="34" charset="0"/>
              </a:rPr>
              <a:t>investigations</a:t>
            </a:r>
            <a:endParaRPr lang="en-GB" sz="1600" dirty="0">
              <a:latin typeface="Century Gothic" panose="020B0502020202020204" pitchFamily="34" charset="0"/>
            </a:endParaRPr>
          </a:p>
          <a:p>
            <a:pPr lvl="1"/>
            <a:r>
              <a:rPr lang="en-GB" sz="1600" dirty="0">
                <a:latin typeface="Century Gothic" panose="020B0502020202020204" pitchFamily="34" charset="0"/>
              </a:rPr>
              <a:t>Establish a hypothesis as a result of the research findings</a:t>
            </a:r>
          </a:p>
          <a:p>
            <a:pPr lvl="1"/>
            <a:endParaRPr lang="en-GB" sz="1800" dirty="0">
              <a:latin typeface="Century Gothic" panose="020B0502020202020204" pitchFamily="34" charset="0"/>
            </a:endParaRPr>
          </a:p>
          <a:p>
            <a:r>
              <a:rPr lang="en-GB" sz="1800" b="1" dirty="0">
                <a:latin typeface="Century Gothic" panose="020B0502020202020204" pitchFamily="34" charset="0"/>
              </a:rPr>
              <a:t>Section B: Investigation (15 marks) (6 hrs)</a:t>
            </a:r>
          </a:p>
          <a:p>
            <a:pPr lvl="1"/>
            <a:r>
              <a:rPr lang="en-GB" sz="1600" dirty="0">
                <a:latin typeface="Century Gothic" panose="020B0502020202020204" pitchFamily="34" charset="0"/>
              </a:rPr>
              <a:t>Practical investigations which demonstrate understanding of how ingredients work and why</a:t>
            </a:r>
          </a:p>
          <a:p>
            <a:pPr lvl="1"/>
            <a:r>
              <a:rPr lang="en-GB" sz="1600" dirty="0">
                <a:latin typeface="Century Gothic" panose="020B0502020202020204" pitchFamily="34" charset="0"/>
              </a:rPr>
              <a:t>Record of results</a:t>
            </a:r>
          </a:p>
          <a:p>
            <a:pPr lvl="1"/>
            <a:r>
              <a:rPr lang="en-GB" sz="1600" dirty="0" smtClean="0">
                <a:latin typeface="Century Gothic" panose="020B0502020202020204" pitchFamily="34" charset="0"/>
              </a:rPr>
              <a:t>Use a range </a:t>
            </a:r>
            <a:r>
              <a:rPr lang="en-GB" sz="1600" dirty="0">
                <a:latin typeface="Century Gothic" panose="020B0502020202020204" pitchFamily="34" charset="0"/>
              </a:rPr>
              <a:t>of appropriate testing methods – </a:t>
            </a:r>
            <a:r>
              <a:rPr lang="en-GB" sz="1600" dirty="0" err="1">
                <a:latin typeface="Century Gothic" panose="020B0502020202020204" pitchFamily="34" charset="0"/>
              </a:rPr>
              <a:t>eg</a:t>
            </a:r>
            <a:r>
              <a:rPr lang="en-GB" sz="1600" dirty="0">
                <a:latin typeface="Century Gothic" panose="020B0502020202020204" pitchFamily="34" charset="0"/>
              </a:rPr>
              <a:t> annotated photos, labelled diagrams, tables, charts, sensory testing methods, viscosity tests</a:t>
            </a:r>
          </a:p>
          <a:p>
            <a:pPr lvl="1"/>
            <a:endParaRPr lang="en-GB" sz="1800" dirty="0">
              <a:latin typeface="Century Gothic" panose="020B0502020202020204" pitchFamily="34" charset="0"/>
            </a:endParaRPr>
          </a:p>
          <a:p>
            <a:r>
              <a:rPr lang="en-GB" sz="1800" b="1" dirty="0">
                <a:latin typeface="Century Gothic" panose="020B0502020202020204" pitchFamily="34" charset="0"/>
              </a:rPr>
              <a:t>Section C: Analysis and evaluation (9 marks) (2 hrs)</a:t>
            </a:r>
          </a:p>
          <a:p>
            <a:pPr lvl="1"/>
            <a:r>
              <a:rPr lang="en-GB" sz="1600" dirty="0">
                <a:latin typeface="Century Gothic" panose="020B0502020202020204" pitchFamily="34" charset="0"/>
              </a:rPr>
              <a:t>Analyse and interpret results of investigations linked to research</a:t>
            </a:r>
          </a:p>
          <a:p>
            <a:pPr lvl="1"/>
            <a:r>
              <a:rPr lang="en-GB" sz="1600" dirty="0">
                <a:latin typeface="Century Gothic" panose="020B0502020202020204" pitchFamily="34" charset="0"/>
              </a:rPr>
              <a:t>Evaluate the hypothesis with justification</a:t>
            </a:r>
          </a:p>
          <a:p>
            <a:pPr lvl="1"/>
            <a:r>
              <a:rPr lang="en-GB" sz="1600" dirty="0">
                <a:latin typeface="Century Gothic" panose="020B0502020202020204" pitchFamily="34" charset="0"/>
              </a:rPr>
              <a:t>Explain how the results can be applied in practical food preparation and cooking</a:t>
            </a:r>
          </a:p>
          <a:p>
            <a:pPr lvl="1"/>
            <a:endParaRPr lang="en-GB" sz="1800" dirty="0">
              <a:latin typeface="Century Gothic" panose="020B0502020202020204" pitchFamily="34" charset="0"/>
            </a:endParaRPr>
          </a:p>
          <a:p>
            <a:pPr marL="342900" lvl="1" indent="0" algn="ctr">
              <a:buNone/>
            </a:pPr>
            <a:r>
              <a:rPr lang="en-GB" sz="3200" b="1" dirty="0">
                <a:solidFill>
                  <a:srgbClr val="FF0000"/>
                </a:solidFill>
                <a:latin typeface="Century Gothic" panose="020B0502020202020204" pitchFamily="34" charset="0"/>
              </a:rPr>
              <a:t>A maximum of 10 hours </a:t>
            </a:r>
          </a:p>
        </p:txBody>
      </p:sp>
    </p:spTree>
    <p:extLst>
      <p:ext uri="{BB962C8B-B14F-4D97-AF65-F5344CB8AC3E}">
        <p14:creationId xmlns:p14="http://schemas.microsoft.com/office/powerpoint/2010/main" val="1627101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0552998"/>
              </p:ext>
            </p:extLst>
          </p:nvPr>
        </p:nvGraphicFramePr>
        <p:xfrm>
          <a:off x="293180" y="706690"/>
          <a:ext cx="8551772" cy="5744215"/>
        </p:xfrm>
        <a:graphic>
          <a:graphicData uri="http://schemas.openxmlformats.org/drawingml/2006/table">
            <a:tbl>
              <a:tblPr firstRow="1" bandRow="1">
                <a:tableStyleId>{5C22544A-7EE6-4342-B048-85BDC9FD1C3A}</a:tableStyleId>
              </a:tblPr>
              <a:tblGrid>
                <a:gridCol w="834162">
                  <a:extLst>
                    <a:ext uri="{9D8B030D-6E8A-4147-A177-3AD203B41FA5}">
                      <a16:colId xmlns="" xmlns:a16="http://schemas.microsoft.com/office/drawing/2014/main" val="20000"/>
                    </a:ext>
                  </a:extLst>
                </a:gridCol>
                <a:gridCol w="3081403">
                  <a:extLst>
                    <a:ext uri="{9D8B030D-6E8A-4147-A177-3AD203B41FA5}">
                      <a16:colId xmlns="" xmlns:a16="http://schemas.microsoft.com/office/drawing/2014/main" val="20001"/>
                    </a:ext>
                  </a:extLst>
                </a:gridCol>
                <a:gridCol w="4636207">
                  <a:extLst>
                    <a:ext uri="{9D8B030D-6E8A-4147-A177-3AD203B41FA5}">
                      <a16:colId xmlns="" xmlns:a16="http://schemas.microsoft.com/office/drawing/2014/main" val="20002"/>
                    </a:ext>
                  </a:extLst>
                </a:gridCol>
              </a:tblGrid>
              <a:tr h="413302">
                <a:tc>
                  <a:txBody>
                    <a:bodyPr/>
                    <a:lstStyle/>
                    <a:p>
                      <a:r>
                        <a:rPr lang="en-GB" sz="1400" dirty="0" smtClean="0">
                          <a:latin typeface="Century Gothic" panose="020B0502020202020204" pitchFamily="34" charset="0"/>
                        </a:rPr>
                        <a:t>Week </a:t>
                      </a:r>
                      <a:endParaRPr lang="en-GB" sz="1400" dirty="0">
                        <a:latin typeface="Century Gothic" panose="020B0502020202020204" pitchFamily="34" charset="0"/>
                      </a:endParaRPr>
                    </a:p>
                  </a:txBody>
                  <a:tcPr anchor="ctr"/>
                </a:tc>
                <a:tc>
                  <a:txBody>
                    <a:bodyPr/>
                    <a:lstStyle/>
                    <a:p>
                      <a:r>
                        <a:rPr lang="en-GB" sz="1400" dirty="0" smtClean="0">
                          <a:latin typeface="Century Gothic" panose="020B0502020202020204" pitchFamily="34" charset="0"/>
                        </a:rPr>
                        <a:t>Lesson 1</a:t>
                      </a:r>
                      <a:endParaRPr lang="en-GB" sz="1400" dirty="0">
                        <a:latin typeface="Century Gothic" panose="020B0502020202020204" pitchFamily="34" charset="0"/>
                      </a:endParaRPr>
                    </a:p>
                  </a:txBody>
                  <a:tcPr anchor="ctr"/>
                </a:tc>
                <a:tc>
                  <a:txBody>
                    <a:bodyPr/>
                    <a:lstStyle/>
                    <a:p>
                      <a:r>
                        <a:rPr lang="en-GB" sz="1400" dirty="0" smtClean="0">
                          <a:latin typeface="Century Gothic" panose="020B0502020202020204" pitchFamily="34" charset="0"/>
                        </a:rPr>
                        <a:t>Lesson 2</a:t>
                      </a:r>
                      <a:endParaRPr lang="en-GB" sz="1400" dirty="0">
                        <a:latin typeface="Century Gothic" panose="020B0502020202020204" pitchFamily="34" charset="0"/>
                      </a:endParaRPr>
                    </a:p>
                  </a:txBody>
                  <a:tcPr anchor="ctr"/>
                </a:tc>
                <a:extLst>
                  <a:ext uri="{0D108BD9-81ED-4DB2-BD59-A6C34878D82A}">
                    <a16:rowId xmlns="" xmlns:a16="http://schemas.microsoft.com/office/drawing/2014/main" val="10000"/>
                  </a:ext>
                </a:extLst>
              </a:tr>
              <a:tr h="569516">
                <a:tc>
                  <a:txBody>
                    <a:bodyPr/>
                    <a:lstStyle/>
                    <a:p>
                      <a:r>
                        <a:rPr lang="en-GB" sz="1400" dirty="0" smtClean="0">
                          <a:latin typeface="Century Gothic" panose="020B0502020202020204" pitchFamily="34" charset="0"/>
                        </a:rPr>
                        <a:t>1</a:t>
                      </a:r>
                      <a:endParaRPr lang="en-GB" sz="1400" dirty="0">
                        <a:latin typeface="Century Gothic" panose="020B0502020202020204" pitchFamily="34" charset="0"/>
                      </a:endParaRPr>
                    </a:p>
                  </a:txBody>
                  <a:tcPr anchor="ctr"/>
                </a:tc>
                <a:tc>
                  <a:txBody>
                    <a:bodyPr/>
                    <a:lstStyle/>
                    <a:p>
                      <a:pPr marL="285750" indent="-285750">
                        <a:buFont typeface="Arial" panose="020B0604020202020204" pitchFamily="34" charset="0"/>
                        <a:buChar char="•"/>
                      </a:pPr>
                      <a:r>
                        <a:rPr lang="en-GB" sz="1400" dirty="0" smtClean="0">
                          <a:latin typeface="Century Gothic" panose="020B0502020202020204" pitchFamily="34" charset="0"/>
                        </a:rPr>
                        <a:t>Intro,</a:t>
                      </a:r>
                      <a:r>
                        <a:rPr lang="en-GB" sz="1400" baseline="0" dirty="0" smtClean="0">
                          <a:latin typeface="Century Gothic" panose="020B0502020202020204" pitchFamily="34" charset="0"/>
                        </a:rPr>
                        <a:t> analysis of task and </a:t>
                      </a:r>
                      <a:r>
                        <a:rPr lang="en-GB" sz="1400" dirty="0" smtClean="0">
                          <a:latin typeface="Century Gothic" panose="020B0502020202020204" pitchFamily="34" charset="0"/>
                        </a:rPr>
                        <a:t>start </a:t>
                      </a:r>
                      <a:r>
                        <a:rPr lang="en-GB" sz="1400" dirty="0">
                          <a:latin typeface="Century Gothic" panose="020B0502020202020204" pitchFamily="34" charset="0"/>
                        </a:rPr>
                        <a:t>research</a:t>
                      </a:r>
                    </a:p>
                  </a:txBody>
                  <a:tcPr anchor="ctr"/>
                </a:tc>
                <a:tc>
                  <a:txBody>
                    <a:bodyPr/>
                    <a:lstStyle/>
                    <a:p>
                      <a:pPr marL="285750" indent="-285750">
                        <a:buFont typeface="Arial" panose="020B0604020202020204" pitchFamily="34" charset="0"/>
                        <a:buChar char="•"/>
                      </a:pPr>
                      <a:endParaRPr lang="en-GB" sz="1400" dirty="0">
                        <a:latin typeface="Century Gothic" panose="020B0502020202020204" pitchFamily="34" charset="0"/>
                      </a:endParaRPr>
                    </a:p>
                  </a:txBody>
                  <a:tcPr anchor="ctr"/>
                </a:tc>
                <a:extLst>
                  <a:ext uri="{0D108BD9-81ED-4DB2-BD59-A6C34878D82A}">
                    <a16:rowId xmlns="" xmlns:a16="http://schemas.microsoft.com/office/drawing/2014/main" val="10001"/>
                  </a:ext>
                </a:extLst>
              </a:tr>
              <a:tr h="803759">
                <a:tc>
                  <a:txBody>
                    <a:bodyPr/>
                    <a:lstStyle/>
                    <a:p>
                      <a:r>
                        <a:rPr lang="en-GB" sz="1400" dirty="0">
                          <a:latin typeface="Century Gothic" panose="020B0502020202020204" pitchFamily="34" charset="0"/>
                        </a:rPr>
                        <a:t>2</a:t>
                      </a:r>
                    </a:p>
                  </a:txBody>
                  <a:tcPr anchor="ctr"/>
                </a:tc>
                <a:tc>
                  <a:txBody>
                    <a:bodyPr/>
                    <a:lstStyle/>
                    <a:p>
                      <a:pPr marL="285750" indent="-285750">
                        <a:buFont typeface="Arial" panose="020B0604020202020204" pitchFamily="34" charset="0"/>
                        <a:buChar char="•"/>
                      </a:pPr>
                      <a:r>
                        <a:rPr lang="en-GB" sz="1400" dirty="0" smtClean="0">
                          <a:latin typeface="Century Gothic" panose="020B0502020202020204" pitchFamily="34" charset="0"/>
                        </a:rPr>
                        <a:t>Research and Planning</a:t>
                      </a:r>
                      <a:r>
                        <a:rPr lang="en-GB" sz="1400" baseline="0" dirty="0" smtClean="0">
                          <a:latin typeface="Century Gothic" panose="020B0502020202020204" pitchFamily="34" charset="0"/>
                        </a:rPr>
                        <a:t> </a:t>
                      </a:r>
                      <a:r>
                        <a:rPr lang="en-GB" sz="1400" baseline="0" dirty="0">
                          <a:latin typeface="Century Gothic" panose="020B0502020202020204" pitchFamily="34" charset="0"/>
                        </a:rPr>
                        <a:t>the </a:t>
                      </a:r>
                      <a:r>
                        <a:rPr lang="en-GB" sz="1400" baseline="0" dirty="0" smtClean="0">
                          <a:latin typeface="Century Gothic" panose="020B0502020202020204" pitchFamily="34" charset="0"/>
                        </a:rPr>
                        <a:t>investigations</a:t>
                      </a:r>
                      <a:endParaRPr lang="en-GB" sz="1400" baseline="0" dirty="0">
                        <a:latin typeface="Century Gothic" panose="020B0502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Century Gothic" panose="020B0502020202020204" pitchFamily="34" charset="0"/>
                        </a:rPr>
                        <a:t>Continue</a:t>
                      </a:r>
                      <a:r>
                        <a:rPr lang="en-GB" sz="1400" baseline="0" dirty="0" smtClean="0">
                          <a:latin typeface="Century Gothic" panose="020B0502020202020204" pitchFamily="34" charset="0"/>
                        </a:rPr>
                        <a:t> research and start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baseline="0" dirty="0" smtClean="0">
                          <a:solidFill>
                            <a:srgbClr val="FF0000"/>
                          </a:solidFill>
                          <a:latin typeface="Century Gothic" panose="020B0502020202020204" pitchFamily="34" charset="0"/>
                        </a:rPr>
                        <a:t>Hand in research and planning notes</a:t>
                      </a:r>
                      <a:endParaRPr lang="en-GB" sz="1400" b="1" dirty="0" smtClean="0">
                        <a:solidFill>
                          <a:srgbClr val="FF0000"/>
                        </a:solidFill>
                        <a:latin typeface="Century Gothic" panose="020B0502020202020204" pitchFamily="34" charset="0"/>
                      </a:endParaRPr>
                    </a:p>
                    <a:p>
                      <a:pPr marL="285750" indent="-285750">
                        <a:buFont typeface="Arial" panose="020B0604020202020204" pitchFamily="34" charset="0"/>
                        <a:buChar char="•"/>
                      </a:pPr>
                      <a:endParaRPr lang="en-GB" sz="1400" dirty="0">
                        <a:latin typeface="Century Gothic" panose="020B0502020202020204" pitchFamily="34" charset="0"/>
                      </a:endParaRPr>
                    </a:p>
                  </a:txBody>
                  <a:tcPr anchor="ctr"/>
                </a:tc>
                <a:extLst>
                  <a:ext uri="{0D108BD9-81ED-4DB2-BD59-A6C34878D82A}">
                    <a16:rowId xmlns="" xmlns:a16="http://schemas.microsoft.com/office/drawing/2014/main" val="10002"/>
                  </a:ext>
                </a:extLst>
              </a:tr>
              <a:tr h="1038188">
                <a:tc>
                  <a:txBody>
                    <a:bodyPr/>
                    <a:lstStyle/>
                    <a:p>
                      <a:r>
                        <a:rPr lang="en-GB" sz="1400" dirty="0">
                          <a:latin typeface="Century Gothic" panose="020B0502020202020204" pitchFamily="34" charset="0"/>
                        </a:rPr>
                        <a:t>3</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Century Gothic" panose="020B0502020202020204" pitchFamily="34" charset="0"/>
                        </a:rPr>
                        <a:t>Investigation</a:t>
                      </a:r>
                      <a:r>
                        <a:rPr lang="en-GB" sz="1400" baseline="0" dirty="0" smtClean="0">
                          <a:latin typeface="Century Gothic" panose="020B0502020202020204" pitchFamily="34" charset="0"/>
                        </a:rPr>
                        <a:t> 1</a:t>
                      </a:r>
                    </a:p>
                    <a:p>
                      <a:pPr marL="285750" indent="-285750">
                        <a:buFont typeface="Arial" panose="020B0604020202020204" pitchFamily="34" charset="0"/>
                        <a:buChar char="•"/>
                      </a:pPr>
                      <a:endParaRPr lang="en-GB" sz="1400" b="1" dirty="0">
                        <a:solidFill>
                          <a:srgbClr val="FF0000"/>
                        </a:solidFill>
                        <a:latin typeface="Century Gothic" panose="020B0502020202020204" pitchFamily="34" charset="0"/>
                      </a:endParaRPr>
                    </a:p>
                  </a:txBody>
                  <a:tcPr anchor="ctr"/>
                </a:tc>
                <a:tc>
                  <a:txBody>
                    <a:bodyPr/>
                    <a:lstStyle/>
                    <a:p>
                      <a:pPr marL="285750" indent="-285750">
                        <a:buFont typeface="Arial" panose="020B0604020202020204" pitchFamily="34" charset="0"/>
                        <a:buChar char="•"/>
                      </a:pPr>
                      <a:r>
                        <a:rPr lang="en-GB" sz="1400" dirty="0" smtClean="0">
                          <a:latin typeface="Century Gothic" panose="020B0502020202020204" pitchFamily="34" charset="0"/>
                        </a:rPr>
                        <a:t>Write up results</a:t>
                      </a:r>
                      <a:r>
                        <a:rPr lang="en-GB" sz="1400" baseline="0" dirty="0" smtClean="0">
                          <a:latin typeface="Century Gothic" panose="020B0502020202020204" pitchFamily="34" charset="0"/>
                        </a:rPr>
                        <a:t> and </a:t>
                      </a:r>
                      <a:r>
                        <a:rPr lang="en-GB" sz="1400" dirty="0" smtClean="0">
                          <a:latin typeface="Century Gothic" panose="020B0502020202020204" pitchFamily="34" charset="0"/>
                        </a:rPr>
                        <a:t>conclusion to investigation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Century Gothic" panose="020B0502020202020204" pitchFamily="34" charset="0"/>
                        </a:rPr>
                        <a:t>Prepare</a:t>
                      </a:r>
                      <a:r>
                        <a:rPr lang="en-GB" sz="1400" baseline="0" dirty="0" smtClean="0">
                          <a:latin typeface="Century Gothic" panose="020B0502020202020204" pitchFamily="34" charset="0"/>
                        </a:rPr>
                        <a:t> Ingredients for practical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smtClean="0">
                          <a:latin typeface="Century Gothic" panose="020B0502020202020204" pitchFamily="34" charset="0"/>
                        </a:rPr>
                        <a:t>Make suggested changes to planning work</a:t>
                      </a:r>
                    </a:p>
                    <a:p>
                      <a:pPr marL="285750" indent="-285750">
                        <a:buFont typeface="Arial" panose="020B0604020202020204" pitchFamily="34" charset="0"/>
                        <a:buChar char="•"/>
                      </a:pPr>
                      <a:endParaRPr lang="en-GB" sz="1400" dirty="0">
                        <a:latin typeface="Century Gothic" panose="020B0502020202020204" pitchFamily="34" charset="0"/>
                      </a:endParaRPr>
                    </a:p>
                  </a:txBody>
                  <a:tcPr anchor="ctr"/>
                </a:tc>
                <a:extLst>
                  <a:ext uri="{0D108BD9-81ED-4DB2-BD59-A6C34878D82A}">
                    <a16:rowId xmlns="" xmlns:a16="http://schemas.microsoft.com/office/drawing/2014/main" val="10003"/>
                  </a:ext>
                </a:extLst>
              </a:tr>
              <a:tr h="1311932">
                <a:tc>
                  <a:txBody>
                    <a:bodyPr/>
                    <a:lstStyle/>
                    <a:p>
                      <a:r>
                        <a:rPr lang="en-GB" sz="1400" dirty="0">
                          <a:latin typeface="Century Gothic" panose="020B0502020202020204" pitchFamily="34" charset="0"/>
                        </a:rPr>
                        <a:t>4</a:t>
                      </a:r>
                    </a:p>
                  </a:txBody>
                  <a:tcPr anchor="ctr"/>
                </a:tc>
                <a:tc>
                  <a:txBody>
                    <a:bodyPr/>
                    <a:lstStyle/>
                    <a:p>
                      <a:pPr marL="285750" indent="-285750">
                        <a:buFont typeface="Arial" panose="020B0604020202020204" pitchFamily="34" charset="0"/>
                        <a:buChar char="•"/>
                      </a:pPr>
                      <a:r>
                        <a:rPr lang="en-GB" sz="1400" dirty="0" smtClean="0">
                          <a:latin typeface="Century Gothic" panose="020B0502020202020204" pitchFamily="34" charset="0"/>
                        </a:rPr>
                        <a:t>Practical 2</a:t>
                      </a:r>
                    </a:p>
                    <a:p>
                      <a:pPr marL="285750" indent="-285750">
                        <a:buFont typeface="Arial" panose="020B0604020202020204" pitchFamily="34" charset="0"/>
                        <a:buChar char="•"/>
                      </a:pPr>
                      <a:r>
                        <a:rPr lang="en-GB" sz="1400" b="1" dirty="0" smtClean="0">
                          <a:solidFill>
                            <a:srgbClr val="FF0000"/>
                          </a:solidFill>
                          <a:latin typeface="Century Gothic" panose="020B0502020202020204" pitchFamily="34" charset="0"/>
                        </a:rPr>
                        <a:t>Hand in Practical 1</a:t>
                      </a:r>
                      <a:r>
                        <a:rPr lang="en-GB" sz="1400" b="1" baseline="0" dirty="0" smtClean="0">
                          <a:solidFill>
                            <a:srgbClr val="FF0000"/>
                          </a:solidFill>
                          <a:latin typeface="Century Gothic" panose="020B0502020202020204" pitchFamily="34" charset="0"/>
                        </a:rPr>
                        <a:t> write up</a:t>
                      </a:r>
                      <a:endParaRPr lang="en-GB" sz="1400" b="1" dirty="0" smtClean="0">
                        <a:solidFill>
                          <a:srgbClr val="FF0000"/>
                        </a:solidFill>
                        <a:latin typeface="Century Gothic" panose="020B0502020202020204" pitchFamily="34" charset="0"/>
                      </a:endParaRPr>
                    </a:p>
                    <a:p>
                      <a:pPr marL="285750" indent="-285750">
                        <a:buFont typeface="Arial" panose="020B0604020202020204" pitchFamily="34" charset="0"/>
                        <a:buChar char="•"/>
                      </a:pPr>
                      <a:endParaRPr lang="en-GB" sz="1400" baseline="0" dirty="0">
                        <a:latin typeface="Century Gothic" panose="020B0502020202020204" pitchFamily="34" charset="0"/>
                      </a:endParaRPr>
                    </a:p>
                  </a:txBody>
                  <a:tcPr anchor="ctr"/>
                </a:tc>
                <a:tc>
                  <a:txBody>
                    <a:bodyPr/>
                    <a:lstStyle/>
                    <a:p>
                      <a:pPr marL="285750" indent="-285750">
                        <a:buFont typeface="Arial" panose="020B0604020202020204" pitchFamily="34" charset="0"/>
                        <a:buChar char="•"/>
                      </a:pPr>
                      <a:r>
                        <a:rPr lang="en-GB" sz="1400" dirty="0" smtClean="0">
                          <a:latin typeface="Century Gothic" panose="020B0502020202020204" pitchFamily="34" charset="0"/>
                        </a:rPr>
                        <a:t>Write up results</a:t>
                      </a:r>
                      <a:r>
                        <a:rPr lang="en-GB" sz="1400" baseline="0" dirty="0" smtClean="0">
                          <a:latin typeface="Century Gothic" panose="020B0502020202020204" pitchFamily="34" charset="0"/>
                        </a:rPr>
                        <a:t> and </a:t>
                      </a:r>
                      <a:r>
                        <a:rPr lang="en-GB" sz="1400" dirty="0" smtClean="0">
                          <a:latin typeface="Century Gothic" panose="020B0502020202020204" pitchFamily="34" charset="0"/>
                        </a:rPr>
                        <a:t>conclusion to practical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Century Gothic" panose="020B0502020202020204" pitchFamily="34" charset="0"/>
                        </a:rPr>
                        <a:t>Prepare</a:t>
                      </a:r>
                      <a:r>
                        <a:rPr lang="en-GB" sz="1400" baseline="0" dirty="0" smtClean="0">
                          <a:latin typeface="Century Gothic" panose="020B0502020202020204" pitchFamily="34" charset="0"/>
                        </a:rPr>
                        <a:t> Ingredients for practical 3</a:t>
                      </a:r>
                    </a:p>
                    <a:p>
                      <a:pPr marL="285750" indent="-285750">
                        <a:buFont typeface="Arial" panose="020B0604020202020204" pitchFamily="34" charset="0"/>
                        <a:buChar char="•"/>
                      </a:pPr>
                      <a:endParaRPr lang="en-GB" sz="1400" baseline="0" dirty="0">
                        <a:latin typeface="Century Gothic" panose="020B0502020202020204" pitchFamily="34" charset="0"/>
                      </a:endParaRPr>
                    </a:p>
                  </a:txBody>
                  <a:tcPr anchor="ctr"/>
                </a:tc>
                <a:extLst>
                  <a:ext uri="{0D108BD9-81ED-4DB2-BD59-A6C34878D82A}">
                    <a16:rowId xmlns="" xmlns:a16="http://schemas.microsoft.com/office/drawing/2014/main" val="10004"/>
                  </a:ext>
                </a:extLst>
              </a:tr>
              <a:tr h="803759">
                <a:tc>
                  <a:txBody>
                    <a:bodyPr/>
                    <a:lstStyle/>
                    <a:p>
                      <a:r>
                        <a:rPr lang="en-GB" sz="1400" dirty="0">
                          <a:latin typeface="Century Gothic" panose="020B0502020202020204" pitchFamily="34" charset="0"/>
                        </a:rPr>
                        <a:t>5</a:t>
                      </a:r>
                    </a:p>
                  </a:txBody>
                  <a:tcPr anchor="ctr"/>
                </a:tc>
                <a:tc>
                  <a:txBody>
                    <a:bodyPr/>
                    <a:lstStyle/>
                    <a:p>
                      <a:pPr marL="285750" indent="-285750">
                        <a:buFont typeface="Arial" panose="020B0604020202020204" pitchFamily="34" charset="0"/>
                        <a:buChar char="•"/>
                      </a:pPr>
                      <a:r>
                        <a:rPr lang="en-GB" sz="1400" dirty="0" smtClean="0">
                          <a:latin typeface="Century Gothic" panose="020B0502020202020204" pitchFamily="34" charset="0"/>
                        </a:rPr>
                        <a:t>Practical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smtClean="0">
                          <a:solidFill>
                            <a:srgbClr val="FF0000"/>
                          </a:solidFill>
                          <a:latin typeface="Century Gothic" panose="020B0502020202020204" pitchFamily="34" charset="0"/>
                        </a:rPr>
                        <a:t>Hand in Practical 2</a:t>
                      </a:r>
                      <a:r>
                        <a:rPr lang="en-GB" sz="1400" b="1" baseline="0" dirty="0" smtClean="0">
                          <a:solidFill>
                            <a:srgbClr val="FF0000"/>
                          </a:solidFill>
                          <a:latin typeface="Century Gothic" panose="020B0502020202020204" pitchFamily="34" charset="0"/>
                        </a:rPr>
                        <a:t> write up</a:t>
                      </a:r>
                      <a:endParaRPr lang="en-GB" sz="1400" b="1" dirty="0" smtClean="0">
                        <a:solidFill>
                          <a:srgbClr val="FF0000"/>
                        </a:solidFill>
                        <a:latin typeface="Century Gothic" panose="020B0502020202020204" pitchFamily="34" charset="0"/>
                      </a:endParaRPr>
                    </a:p>
                    <a:p>
                      <a:pPr marL="285750" indent="-285750">
                        <a:buFont typeface="Arial" panose="020B0604020202020204" pitchFamily="34" charset="0"/>
                        <a:buChar char="•"/>
                      </a:pPr>
                      <a:endParaRPr lang="en-GB" sz="1400" b="1" dirty="0">
                        <a:solidFill>
                          <a:srgbClr val="FF0000"/>
                        </a:solidFill>
                        <a:latin typeface="Century Gothic" panose="020B0502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Century Gothic" panose="020B0502020202020204" pitchFamily="34" charset="0"/>
                        </a:rPr>
                        <a:t>Write up results</a:t>
                      </a:r>
                      <a:r>
                        <a:rPr lang="en-GB" sz="1400" baseline="0" dirty="0" smtClean="0">
                          <a:latin typeface="Century Gothic" panose="020B0502020202020204" pitchFamily="34" charset="0"/>
                        </a:rPr>
                        <a:t> and </a:t>
                      </a:r>
                      <a:r>
                        <a:rPr lang="en-GB" sz="1400" dirty="0" smtClean="0">
                          <a:latin typeface="Century Gothic" panose="020B0502020202020204" pitchFamily="34" charset="0"/>
                        </a:rPr>
                        <a:t>conclusion to practical 3</a:t>
                      </a:r>
                    </a:p>
                    <a:p>
                      <a:pPr marL="0" indent="0">
                        <a:buFont typeface="Arial" panose="020B0604020202020204" pitchFamily="34" charset="0"/>
                        <a:buNone/>
                      </a:pPr>
                      <a:endParaRPr lang="en-GB" sz="1400" baseline="0" dirty="0">
                        <a:latin typeface="Century Gothic" panose="020B0502020202020204" pitchFamily="34" charset="0"/>
                      </a:endParaRPr>
                    </a:p>
                  </a:txBody>
                  <a:tcPr anchor="ctr"/>
                </a:tc>
                <a:extLst>
                  <a:ext uri="{0D108BD9-81ED-4DB2-BD59-A6C34878D82A}">
                    <a16:rowId xmlns="" xmlns:a16="http://schemas.microsoft.com/office/drawing/2014/main" val="10005"/>
                  </a:ext>
                </a:extLst>
              </a:tr>
              <a:tr h="803759">
                <a:tc>
                  <a:txBody>
                    <a:bodyPr/>
                    <a:lstStyle/>
                    <a:p>
                      <a:r>
                        <a:rPr lang="en-GB" sz="1400" dirty="0">
                          <a:latin typeface="Century Gothic" panose="020B0502020202020204" pitchFamily="34" charset="0"/>
                        </a:rPr>
                        <a:t>6</a:t>
                      </a:r>
                    </a:p>
                  </a:txBody>
                  <a:tcPr anchor="ctr"/>
                </a:tc>
                <a:tc>
                  <a:txBody>
                    <a:bodyPr/>
                    <a:lstStyle/>
                    <a:p>
                      <a:pPr marL="285750" indent="-285750">
                        <a:buFont typeface="Arial" panose="020B0604020202020204" pitchFamily="34" charset="0"/>
                        <a:buChar char="•"/>
                      </a:pPr>
                      <a:r>
                        <a:rPr lang="en-GB" sz="1400" dirty="0" smtClean="0">
                          <a:latin typeface="Century Gothic" panose="020B0502020202020204" pitchFamily="34" charset="0"/>
                        </a:rPr>
                        <a:t>Final Analysis and Evaluation</a:t>
                      </a:r>
                    </a:p>
                    <a:p>
                      <a:pPr marL="285750" indent="-285750">
                        <a:buFont typeface="Arial" panose="020B0604020202020204" pitchFamily="34" charset="0"/>
                        <a:buChar char="•"/>
                      </a:pPr>
                      <a:r>
                        <a:rPr lang="en-GB" sz="1400" b="1" dirty="0" smtClean="0">
                          <a:solidFill>
                            <a:srgbClr val="FF0000"/>
                          </a:solidFill>
                          <a:latin typeface="Century Gothic" panose="020B0502020202020204" pitchFamily="34" charset="0"/>
                        </a:rPr>
                        <a:t>Hand in Practical 3 write up</a:t>
                      </a:r>
                    </a:p>
                    <a:p>
                      <a:pPr marL="285750" indent="-285750">
                        <a:buFont typeface="Arial" panose="020B0604020202020204" pitchFamily="34" charset="0"/>
                        <a:buChar char="•"/>
                      </a:pPr>
                      <a:endParaRPr lang="en-GB" sz="1400" dirty="0">
                        <a:latin typeface="Century Gothic" panose="020B0502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Century Gothic" panose="020B0502020202020204" pitchFamily="34" charset="0"/>
                        </a:rPr>
                        <a:t>Complete Analysis and Evaluation to</a:t>
                      </a:r>
                      <a:r>
                        <a:rPr lang="en-GB" sz="1400" baseline="0" dirty="0" smtClean="0">
                          <a:latin typeface="Century Gothic" panose="020B0502020202020204" pitchFamily="34" charset="0"/>
                        </a:rPr>
                        <a:t> hand in by Fri 20</a:t>
                      </a:r>
                      <a:r>
                        <a:rPr lang="en-GB" sz="1400" baseline="30000" dirty="0" smtClean="0">
                          <a:latin typeface="Century Gothic" panose="020B0502020202020204" pitchFamily="34" charset="0"/>
                        </a:rPr>
                        <a:t>th</a:t>
                      </a:r>
                      <a:r>
                        <a:rPr lang="en-GB" sz="1400" baseline="0" dirty="0" smtClean="0">
                          <a:latin typeface="Century Gothic" panose="020B0502020202020204" pitchFamily="34" charset="0"/>
                        </a:rPr>
                        <a:t> Oct</a:t>
                      </a:r>
                      <a:endParaRPr lang="en-GB" sz="1400" dirty="0" smtClean="0">
                        <a:latin typeface="Century Gothic" panose="020B0502020202020204" pitchFamily="34" charset="0"/>
                      </a:endParaRPr>
                    </a:p>
                    <a:p>
                      <a:pPr marL="285750" indent="-285750">
                        <a:buFont typeface="Arial" panose="020B0604020202020204" pitchFamily="34" charset="0"/>
                        <a:buChar char="•"/>
                      </a:pPr>
                      <a:endParaRPr lang="en-GB" sz="1400" dirty="0">
                        <a:latin typeface="Century Gothic" panose="020B0502020202020204" pitchFamily="34" charset="0"/>
                      </a:endParaRPr>
                    </a:p>
                  </a:txBody>
                  <a:tcPr anchor="ctr"/>
                </a:tc>
                <a:extLst>
                  <a:ext uri="{0D108BD9-81ED-4DB2-BD59-A6C34878D82A}">
                    <a16:rowId xmlns="" xmlns:a16="http://schemas.microsoft.com/office/drawing/2014/main" val="10006"/>
                  </a:ext>
                </a:extLst>
              </a:tr>
            </a:tbl>
          </a:graphicData>
        </a:graphic>
      </p:graphicFrame>
      <p:sp>
        <p:nvSpPr>
          <p:cNvPr id="3" name="Rounded Rectangle 2"/>
          <p:cNvSpPr/>
          <p:nvPr/>
        </p:nvSpPr>
        <p:spPr>
          <a:xfrm>
            <a:off x="293180" y="224168"/>
            <a:ext cx="8551772" cy="339425"/>
          </a:xfrm>
          <a:prstGeom prst="roundRect">
            <a:avLst/>
          </a:prstGeom>
          <a:solidFill>
            <a:srgbClr val="92D050"/>
          </a:solidFill>
          <a:ln w="12700" cap="flat" cmpd="sng" algn="ctr">
            <a:solidFill>
              <a:srgbClr val="92D050"/>
            </a:solidFill>
            <a:prstDash val="solid"/>
            <a:miter lim="800000"/>
          </a:ln>
          <a:effectLst/>
        </p:spPr>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Plan of action – Time Line</a:t>
            </a:r>
            <a:endParaRPr lang="en-US" sz="2000" b="1" kern="0"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844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4190" y="379141"/>
            <a:ext cx="8696449" cy="6453336"/>
            <a:chOff x="700087" y="404664"/>
            <a:chExt cx="7976369" cy="5819923"/>
          </a:xfrm>
        </p:grpSpPr>
        <p:pic>
          <p:nvPicPr>
            <p:cNvPr id="4" name="Picture 3"/>
            <p:cNvPicPr>
              <a:picLocks noChangeAspect="1"/>
            </p:cNvPicPr>
            <p:nvPr/>
          </p:nvPicPr>
          <p:blipFill>
            <a:blip r:embed="rId2"/>
            <a:stretch>
              <a:fillRect/>
            </a:stretch>
          </p:blipFill>
          <p:spPr>
            <a:xfrm>
              <a:off x="700087" y="633412"/>
              <a:ext cx="7743825" cy="5591175"/>
            </a:xfrm>
            <a:prstGeom prst="rect">
              <a:avLst/>
            </a:prstGeom>
          </p:spPr>
        </p:pic>
        <p:sp>
          <p:nvSpPr>
            <p:cNvPr id="5" name="Rectangle 4"/>
            <p:cNvSpPr/>
            <p:nvPr/>
          </p:nvSpPr>
          <p:spPr>
            <a:xfrm>
              <a:off x="6444208" y="404664"/>
              <a:ext cx="2232248" cy="16561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grpSp>
      <p:sp>
        <p:nvSpPr>
          <p:cNvPr id="7" name="Rounded Rectangle 2"/>
          <p:cNvSpPr/>
          <p:nvPr/>
        </p:nvSpPr>
        <p:spPr>
          <a:xfrm>
            <a:off x="269760" y="166538"/>
            <a:ext cx="8551772" cy="339425"/>
          </a:xfrm>
          <a:prstGeom prst="roundRect">
            <a:avLst/>
          </a:prstGeom>
          <a:solidFill>
            <a:srgbClr val="92D050"/>
          </a:solidFill>
          <a:ln w="12700" cap="flat" cmpd="sng" algn="ctr">
            <a:solidFill>
              <a:srgbClr val="92D050"/>
            </a:solidFill>
            <a:prstDash val="solid"/>
            <a:miter lim="800000"/>
          </a:ln>
          <a:effectLst/>
        </p:spPr>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What do I need to do to complete the task?</a:t>
            </a:r>
            <a:endParaRPr lang="en-US" sz="2000" b="1" kern="0"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7319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80" y="784882"/>
            <a:ext cx="8551772" cy="803176"/>
          </a:xfrm>
        </p:spPr>
        <p:txBody>
          <a:bodyPr>
            <a:normAutofit/>
          </a:bodyPr>
          <a:lstStyle/>
          <a:p>
            <a:r>
              <a:rPr lang="en-GB" sz="2400" dirty="0">
                <a:latin typeface="Century Gothic" panose="020B0502020202020204" pitchFamily="34" charset="0"/>
              </a:rPr>
              <a:t>In the NEA, the following information has to be included:</a:t>
            </a:r>
          </a:p>
        </p:txBody>
      </p:sp>
      <p:sp>
        <p:nvSpPr>
          <p:cNvPr id="3" name="Content Placeholder 2"/>
          <p:cNvSpPr>
            <a:spLocks noGrp="1"/>
          </p:cNvSpPr>
          <p:nvPr>
            <p:ph idx="1"/>
          </p:nvPr>
        </p:nvSpPr>
        <p:spPr>
          <a:xfrm>
            <a:off x="683568" y="1797365"/>
            <a:ext cx="7272807" cy="5060635"/>
          </a:xfrm>
        </p:spPr>
        <p:txBody>
          <a:bodyPr>
            <a:normAutofit/>
          </a:bodyPr>
          <a:lstStyle/>
          <a:p>
            <a:r>
              <a:rPr lang="en-GB" sz="2000" dirty="0">
                <a:latin typeface="Century Gothic" panose="020B0502020202020204" pitchFamily="34" charset="0"/>
              </a:rPr>
              <a:t>Analysis of the task</a:t>
            </a:r>
          </a:p>
          <a:p>
            <a:r>
              <a:rPr lang="en-GB" sz="2000" dirty="0">
                <a:latin typeface="Century Gothic" panose="020B0502020202020204" pitchFamily="34" charset="0"/>
              </a:rPr>
              <a:t>Explanation of how the result will help you cook and prepare food in the future</a:t>
            </a:r>
          </a:p>
          <a:p>
            <a:r>
              <a:rPr lang="en-GB" sz="2000" dirty="0">
                <a:latin typeface="Century Gothic" panose="020B0502020202020204" pitchFamily="34" charset="0"/>
              </a:rPr>
              <a:t>Background research related to ingredients</a:t>
            </a:r>
          </a:p>
          <a:p>
            <a:r>
              <a:rPr lang="en-GB" sz="2000" dirty="0">
                <a:latin typeface="Century Gothic" panose="020B0502020202020204" pitchFamily="34" charset="0"/>
              </a:rPr>
              <a:t>Research conclusions</a:t>
            </a:r>
          </a:p>
          <a:p>
            <a:r>
              <a:rPr lang="en-GB" sz="2000" dirty="0">
                <a:latin typeface="Century Gothic" panose="020B0502020202020204" pitchFamily="34" charset="0"/>
              </a:rPr>
              <a:t>Hypothesis</a:t>
            </a:r>
          </a:p>
          <a:p>
            <a:r>
              <a:rPr lang="en-GB" sz="2000" dirty="0">
                <a:latin typeface="Century Gothic" panose="020B0502020202020204" pitchFamily="34" charset="0"/>
              </a:rPr>
              <a:t>Practical investigations x 3</a:t>
            </a:r>
          </a:p>
          <a:p>
            <a:r>
              <a:rPr lang="en-GB" sz="2000" dirty="0">
                <a:latin typeface="Century Gothic" panose="020B0502020202020204" pitchFamily="34" charset="0"/>
              </a:rPr>
              <a:t>Analysis of the investigations x 3</a:t>
            </a:r>
          </a:p>
          <a:p>
            <a:r>
              <a:rPr lang="en-GB" sz="2000" dirty="0">
                <a:latin typeface="Century Gothic" panose="020B0502020202020204" pitchFamily="34" charset="0"/>
              </a:rPr>
              <a:t>Testing of the results x 3</a:t>
            </a:r>
          </a:p>
          <a:p>
            <a:r>
              <a:rPr lang="en-GB" sz="2000" dirty="0">
                <a:latin typeface="Century Gothic" panose="020B0502020202020204" pitchFamily="34" charset="0"/>
              </a:rPr>
              <a:t>Recording of the results x 3</a:t>
            </a:r>
          </a:p>
          <a:p>
            <a:r>
              <a:rPr lang="en-GB" sz="2000" dirty="0">
                <a:latin typeface="Century Gothic" panose="020B0502020202020204" pitchFamily="34" charset="0"/>
              </a:rPr>
              <a:t>Explanation and justification of conclusion</a:t>
            </a:r>
          </a:p>
          <a:p>
            <a:r>
              <a:rPr lang="en-GB" sz="2000" dirty="0">
                <a:latin typeface="Century Gothic" panose="020B0502020202020204" pitchFamily="34" charset="0"/>
              </a:rPr>
              <a:t>Application of results in practical food preparation and cooking</a:t>
            </a:r>
          </a:p>
        </p:txBody>
      </p:sp>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Year 11 – Content</a:t>
            </a:r>
            <a:endParaRPr lang="en-US" sz="2000" b="1"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56135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41957"/>
          <a:ext cx="9144000" cy="6899957"/>
        </p:xfrm>
        <a:graphic>
          <a:graphicData uri="http://schemas.openxmlformats.org/drawingml/2006/table">
            <a:tbl>
              <a:tblPr/>
              <a:tblGrid>
                <a:gridCol w="7668344">
                  <a:extLst>
                    <a:ext uri="{9D8B030D-6E8A-4147-A177-3AD203B41FA5}">
                      <a16:colId xmlns="" xmlns:a16="http://schemas.microsoft.com/office/drawing/2014/main" val="20000"/>
                    </a:ext>
                  </a:extLst>
                </a:gridCol>
                <a:gridCol w="1475656">
                  <a:extLst>
                    <a:ext uri="{9D8B030D-6E8A-4147-A177-3AD203B41FA5}">
                      <a16:colId xmlns="" xmlns:a16="http://schemas.microsoft.com/office/drawing/2014/main" val="20002"/>
                    </a:ext>
                  </a:extLst>
                </a:gridCol>
              </a:tblGrid>
              <a:tr h="2093778">
                <a:tc grid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FFFFFF"/>
                          </a:solidFill>
                          <a:effectLst/>
                          <a:latin typeface="Century Gothic" charset="0"/>
                          <a:ea typeface="Century Gothic" charset="0"/>
                          <a:cs typeface="Century Gothic" charset="0"/>
                        </a:rPr>
                        <a:t>Learning Objectives- SECTION A: RESEARCH</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FFFFFF"/>
                        </a:solidFill>
                        <a:effectLst/>
                        <a:latin typeface="Century Gothic" charset="0"/>
                        <a:ea typeface="Century Gothic" charset="0"/>
                        <a:cs typeface="Century Gothic" charset="0"/>
                      </a:endParaRP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analyse the task, explaining the background research</a:t>
                      </a: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carry out secondary research, using different sources, focusing on the working characteristics,</a:t>
                      </a:r>
                      <a:r>
                        <a:rPr lang="en-GB" sz="1600" baseline="0" dirty="0">
                          <a:solidFill>
                            <a:schemeClr val="bg1"/>
                          </a:solidFill>
                          <a:latin typeface="Century Gothic" panose="020B0502020202020204" pitchFamily="34" charset="0"/>
                        </a:rPr>
                        <a:t> </a:t>
                      </a:r>
                      <a:r>
                        <a:rPr lang="en-GB" sz="1600" dirty="0">
                          <a:solidFill>
                            <a:schemeClr val="bg1"/>
                          </a:solidFill>
                          <a:latin typeface="Century Gothic" panose="020B0502020202020204" pitchFamily="34" charset="0"/>
                        </a:rPr>
                        <a:t>functional and chemical properties of the ingredients</a:t>
                      </a: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analyse the research and use the findings to plan the practical investigation</a:t>
                      </a: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establish a hypothesis/predict an outcome as a result of the research findings. The hypothesis</a:t>
                      </a:r>
                      <a:r>
                        <a:rPr lang="en-GB" sz="1600" baseline="0" dirty="0">
                          <a:solidFill>
                            <a:schemeClr val="bg1"/>
                          </a:solidFill>
                          <a:latin typeface="Century Gothic" panose="020B0502020202020204" pitchFamily="34" charset="0"/>
                        </a:rPr>
                        <a:t> </a:t>
                      </a:r>
                      <a:r>
                        <a:rPr lang="en-GB" sz="1600" dirty="0">
                          <a:solidFill>
                            <a:schemeClr val="bg1"/>
                          </a:solidFill>
                          <a:latin typeface="Century Gothic" panose="020B0502020202020204" pitchFamily="34" charset="0"/>
                        </a:rPr>
                        <a:t>should be a statement which may be proved or disproved.</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 xmlns:a16="http://schemas.microsoft.com/office/drawing/2014/main" val="10000"/>
                  </a:ext>
                </a:extLst>
              </a:tr>
              <a:tr h="1286445">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lang="en-GB" sz="1400" b="1" dirty="0">
                        <a:solidFill>
                          <a:schemeClr val="bg1"/>
                        </a:solidFill>
                        <a:latin typeface="Century Gothic" panose="020B0502020202020204" pitchFamily="34"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bg1"/>
                          </a:solidFill>
                          <a:effectLst/>
                          <a:latin typeface="Century Gothic" charset="0"/>
                          <a:ea typeface="Century Gothic" charset="0"/>
                          <a:cs typeface="Century Gothic" charset="0"/>
                        </a:rPr>
                        <a:t>Personalisation</a:t>
                      </a:r>
                      <a:endParaRPr kumimoji="0" lang="en-GB" altLang="en-US" sz="1400" b="0" i="0" u="none" strike="noStrike" cap="none" normalizeH="0" baseline="0" dirty="0">
                        <a:ln>
                          <a:noFill/>
                        </a:ln>
                        <a:solidFill>
                          <a:schemeClr val="bg1"/>
                        </a:solidFill>
                        <a:effectLst/>
                        <a:latin typeface="Century Gothic" charset="0"/>
                        <a:ea typeface="Century Gothic" charset="0"/>
                        <a:cs typeface="Century Gothic"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bg1"/>
                          </a:solidFill>
                          <a:effectLst/>
                          <a:latin typeface="Century Gothic" charset="0"/>
                          <a:ea typeface="Century Gothic" charset="0"/>
                          <a:cs typeface="Century Gothic" charset="0"/>
                        </a:rPr>
                        <a:t>Special attention today goes to…</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3519734">
                <a:tc>
                  <a:txBody>
                    <a:bodyPr/>
                    <a:lstStyle/>
                    <a:p>
                      <a:endParaRPr lang="en-GB" dirty="0"/>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Century Gothic" charset="0"/>
                        <a:ea typeface="Century Gothic" charset="0"/>
                        <a:cs typeface="Century 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bl>
          </a:graphicData>
        </a:graphic>
      </p:graphicFrame>
      <p:pic>
        <p:nvPicPr>
          <p:cNvPr id="2" name="Picture 1"/>
          <p:cNvPicPr>
            <a:picLocks noChangeAspect="1"/>
          </p:cNvPicPr>
          <p:nvPr/>
        </p:nvPicPr>
        <p:blipFill>
          <a:blip r:embed="rId2"/>
          <a:stretch>
            <a:fillRect/>
          </a:stretch>
        </p:blipFill>
        <p:spPr>
          <a:xfrm>
            <a:off x="107504" y="2204864"/>
            <a:ext cx="7495234" cy="4248472"/>
          </a:xfrm>
          <a:prstGeom prst="rect">
            <a:avLst/>
          </a:prstGeom>
        </p:spPr>
      </p:pic>
      <p:sp>
        <p:nvSpPr>
          <p:cNvPr id="11" name="Rounded Rectangle 6"/>
          <p:cNvSpPr/>
          <p:nvPr/>
        </p:nvSpPr>
        <p:spPr>
          <a:xfrm>
            <a:off x="8388424" y="116632"/>
            <a:ext cx="424061" cy="424061"/>
          </a:xfrm>
          <a:prstGeom prst="roundRect">
            <a:avLst>
              <a:gd name="adj" fmla="val 1106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90" rtl="0" eaLnBrk="1" latinLnBrk="0" hangingPunct="1">
              <a:defRPr sz="1800" kern="1200">
                <a:solidFill>
                  <a:schemeClr val="lt1"/>
                </a:solidFill>
                <a:latin typeface="+mn-lt"/>
                <a:ea typeface="+mn-ea"/>
                <a:cs typeface="+mn-cs"/>
              </a:defRPr>
            </a:lvl1pPr>
            <a:lvl2pPr marL="457145" algn="l" defTabSz="914290" rtl="0" eaLnBrk="1" latinLnBrk="0" hangingPunct="1">
              <a:defRPr sz="1800" kern="1200">
                <a:solidFill>
                  <a:schemeClr val="lt1"/>
                </a:solidFill>
                <a:latin typeface="+mn-lt"/>
                <a:ea typeface="+mn-ea"/>
                <a:cs typeface="+mn-cs"/>
              </a:defRPr>
            </a:lvl2pPr>
            <a:lvl3pPr marL="914290" algn="l" defTabSz="914290" rtl="0" eaLnBrk="1" latinLnBrk="0" hangingPunct="1">
              <a:defRPr sz="1800" kern="1200">
                <a:solidFill>
                  <a:schemeClr val="lt1"/>
                </a:solidFill>
                <a:latin typeface="+mn-lt"/>
                <a:ea typeface="+mn-ea"/>
                <a:cs typeface="+mn-cs"/>
              </a:defRPr>
            </a:lvl3pPr>
            <a:lvl4pPr marL="1371435" algn="l" defTabSz="914290" rtl="0" eaLnBrk="1" latinLnBrk="0" hangingPunct="1">
              <a:defRPr sz="1800" kern="1200">
                <a:solidFill>
                  <a:schemeClr val="lt1"/>
                </a:solidFill>
                <a:latin typeface="+mn-lt"/>
                <a:ea typeface="+mn-ea"/>
                <a:cs typeface="+mn-cs"/>
              </a:defRPr>
            </a:lvl4pPr>
            <a:lvl5pPr marL="1828581" algn="l" defTabSz="914290" rtl="0" eaLnBrk="1" latinLnBrk="0" hangingPunct="1">
              <a:defRPr sz="1800" kern="1200">
                <a:solidFill>
                  <a:schemeClr val="lt1"/>
                </a:solidFill>
                <a:latin typeface="+mn-lt"/>
                <a:ea typeface="+mn-ea"/>
                <a:cs typeface="+mn-cs"/>
              </a:defRPr>
            </a:lvl5pPr>
            <a:lvl6pPr marL="2285726" algn="l" defTabSz="914290" rtl="0" eaLnBrk="1" latinLnBrk="0" hangingPunct="1">
              <a:defRPr sz="1800" kern="1200">
                <a:solidFill>
                  <a:schemeClr val="lt1"/>
                </a:solidFill>
                <a:latin typeface="+mn-lt"/>
                <a:ea typeface="+mn-ea"/>
                <a:cs typeface="+mn-cs"/>
              </a:defRPr>
            </a:lvl6pPr>
            <a:lvl7pPr marL="2742871" algn="l" defTabSz="914290" rtl="0" eaLnBrk="1" latinLnBrk="0" hangingPunct="1">
              <a:defRPr sz="1800" kern="1200">
                <a:solidFill>
                  <a:schemeClr val="lt1"/>
                </a:solidFill>
                <a:latin typeface="+mn-lt"/>
                <a:ea typeface="+mn-ea"/>
                <a:cs typeface="+mn-cs"/>
              </a:defRPr>
            </a:lvl7pPr>
            <a:lvl8pPr marL="3200016" algn="l" defTabSz="914290" rtl="0" eaLnBrk="1" latinLnBrk="0" hangingPunct="1">
              <a:defRPr sz="1800" kern="1200">
                <a:solidFill>
                  <a:schemeClr val="lt1"/>
                </a:solidFill>
                <a:latin typeface="+mn-lt"/>
                <a:ea typeface="+mn-ea"/>
                <a:cs typeface="+mn-cs"/>
              </a:defRPr>
            </a:lvl8pPr>
            <a:lvl9pPr marL="3657161" algn="l" defTabSz="914290" rtl="0" eaLnBrk="1" latinLnBrk="0" hangingPunct="1">
              <a:defRPr sz="1800" kern="1200">
                <a:solidFill>
                  <a:schemeClr val="lt1"/>
                </a:solidFill>
                <a:latin typeface="+mn-lt"/>
                <a:ea typeface="+mn-ea"/>
                <a:cs typeface="+mn-cs"/>
              </a:defRPr>
            </a:lvl9pPr>
          </a:lstStyle>
          <a:p>
            <a:pPr algn="ctr" defTabSz="914400"/>
            <a:r>
              <a:rPr lang="en-GB" b="1" dirty="0">
                <a:solidFill>
                  <a:prstClr val="white"/>
                </a:solidFill>
                <a:latin typeface="Century Gothic" charset="0"/>
                <a:ea typeface="Century Gothic" charset="0"/>
                <a:cs typeface="Century Gothic" charset="0"/>
              </a:rPr>
              <a:t>6</a:t>
            </a:r>
            <a:endParaRPr lang="en-US" b="1"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56464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80" y="618729"/>
            <a:ext cx="2935238" cy="814032"/>
          </a:xfrm>
        </p:spPr>
        <p:txBody>
          <a:bodyPr>
            <a:normAutofit/>
          </a:bodyPr>
          <a:lstStyle/>
          <a:p>
            <a:r>
              <a:rPr lang="en-GB" sz="2000" b="1" u="sng" dirty="0">
                <a:latin typeface="Century Gothic" panose="020B0502020202020204" pitchFamily="34" charset="0"/>
              </a:rPr>
              <a:t>Analysing the Task</a:t>
            </a:r>
          </a:p>
        </p:txBody>
      </p:sp>
      <p:sp>
        <p:nvSpPr>
          <p:cNvPr id="3" name="Content Placeholder 2"/>
          <p:cNvSpPr>
            <a:spLocks noGrp="1"/>
          </p:cNvSpPr>
          <p:nvPr>
            <p:ph idx="1"/>
          </p:nvPr>
        </p:nvSpPr>
        <p:spPr>
          <a:xfrm>
            <a:off x="293179" y="3140968"/>
            <a:ext cx="8583535" cy="936104"/>
          </a:xfrm>
        </p:spPr>
        <p:txBody>
          <a:bodyPr>
            <a:normAutofit/>
          </a:bodyPr>
          <a:lstStyle/>
          <a:p>
            <a:pPr>
              <a:spcBef>
                <a:spcPts val="0"/>
              </a:spcBef>
            </a:pPr>
            <a:r>
              <a:rPr lang="en-GB" sz="2000" dirty="0">
                <a:latin typeface="Century Gothic" panose="020B0502020202020204" pitchFamily="34" charset="0"/>
              </a:rPr>
              <a:t>Focus on the </a:t>
            </a:r>
            <a:r>
              <a:rPr lang="en-GB" sz="2000" b="1" dirty="0">
                <a:solidFill>
                  <a:srgbClr val="FF0000"/>
                </a:solidFill>
                <a:latin typeface="Century Gothic" panose="020B0502020202020204" pitchFamily="34" charset="0"/>
              </a:rPr>
              <a:t>keywords </a:t>
            </a:r>
            <a:r>
              <a:rPr lang="en-GB" sz="2000" dirty="0">
                <a:latin typeface="Century Gothic" panose="020B0502020202020204" pitchFamily="34" charset="0"/>
              </a:rPr>
              <a:t>within the task – what are these and what do they mean?  Create a bubble diagram of ideas and points you could take forward to help you with your research.</a:t>
            </a:r>
          </a:p>
        </p:txBody>
      </p:sp>
      <p:sp>
        <p:nvSpPr>
          <p:cNvPr id="4" name="Oval 3"/>
          <p:cNvSpPr/>
          <p:nvPr/>
        </p:nvSpPr>
        <p:spPr>
          <a:xfrm>
            <a:off x="5220072" y="4224495"/>
            <a:ext cx="3096344" cy="2173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Investigate the what </a:t>
            </a:r>
            <a:r>
              <a:rPr lang="en-GB" sz="2400" dirty="0">
                <a:solidFill>
                  <a:srgbClr val="FF0000"/>
                </a:solidFill>
              </a:rPr>
              <a:t>type of flour </a:t>
            </a:r>
            <a:r>
              <a:rPr lang="en-GB" sz="2400" dirty="0">
                <a:solidFill>
                  <a:prstClr val="white"/>
                </a:solidFill>
              </a:rPr>
              <a:t>is </a:t>
            </a:r>
            <a:r>
              <a:rPr lang="en-GB" sz="2400" dirty="0">
                <a:solidFill>
                  <a:srgbClr val="FF0000"/>
                </a:solidFill>
              </a:rPr>
              <a:t>best</a:t>
            </a:r>
            <a:r>
              <a:rPr lang="en-GB" sz="2400" dirty="0">
                <a:solidFill>
                  <a:prstClr val="white"/>
                </a:solidFill>
              </a:rPr>
              <a:t> for </a:t>
            </a:r>
            <a:r>
              <a:rPr lang="en-GB" sz="2400" dirty="0">
                <a:solidFill>
                  <a:srgbClr val="FF0000"/>
                </a:solidFill>
              </a:rPr>
              <a:t>bread making</a:t>
            </a:r>
            <a:r>
              <a:rPr lang="en-GB" sz="2400" dirty="0">
                <a:solidFill>
                  <a:prstClr val="white"/>
                </a:solidFill>
              </a:rPr>
              <a:t>?</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93179" y="1338809"/>
            <a:ext cx="8779433" cy="1658143"/>
          </a:xfrm>
          <a:prstGeom prst="rect">
            <a:avLst/>
          </a:prstGeom>
        </p:spPr>
      </p:pic>
      <p:sp>
        <p:nvSpPr>
          <p:cNvPr id="6"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a:t>
            </a:r>
            <a:endParaRPr lang="en-US" sz="2000" b="1" dirty="0">
              <a:solidFill>
                <a:prstClr val="white"/>
              </a:solidFill>
              <a:latin typeface="Century Gothic" charset="0"/>
              <a:ea typeface="Century Gothic" charset="0"/>
              <a:cs typeface="Century Gothic" charset="0"/>
            </a:endParaRPr>
          </a:p>
        </p:txBody>
      </p:sp>
      <p:pic>
        <p:nvPicPr>
          <p:cNvPr id="7" name="Picture 6"/>
          <p:cNvPicPr>
            <a:picLocks noChangeAspect="1"/>
          </p:cNvPicPr>
          <p:nvPr/>
        </p:nvPicPr>
        <p:blipFill>
          <a:blip r:embed="rId4"/>
          <a:stretch>
            <a:fillRect/>
          </a:stretch>
        </p:blipFill>
        <p:spPr>
          <a:xfrm>
            <a:off x="1259632" y="4365104"/>
            <a:ext cx="2549825" cy="1903462"/>
          </a:xfrm>
          <a:prstGeom prst="rect">
            <a:avLst/>
          </a:prstGeom>
        </p:spPr>
      </p:pic>
      <p:pic>
        <p:nvPicPr>
          <p:cNvPr id="8" name="Picture 7"/>
          <p:cNvPicPr>
            <a:picLocks noChangeAspect="1"/>
          </p:cNvPicPr>
          <p:nvPr/>
        </p:nvPicPr>
        <p:blipFill rotWithShape="1">
          <a:blip r:embed="rId5"/>
          <a:srcRect l="14441" t="9801" b="78734"/>
          <a:stretch/>
        </p:blipFill>
        <p:spPr>
          <a:xfrm>
            <a:off x="3199353" y="415247"/>
            <a:ext cx="5799052" cy="440708"/>
          </a:xfrm>
          <a:prstGeom prst="rect">
            <a:avLst/>
          </a:prstGeom>
          <a:ln>
            <a:solidFill>
              <a:srgbClr val="FF0000"/>
            </a:solidFill>
          </a:ln>
        </p:spPr>
      </p:pic>
    </p:spTree>
    <p:extLst>
      <p:ext uri="{BB962C8B-B14F-4D97-AF65-F5344CB8AC3E}">
        <p14:creationId xmlns:p14="http://schemas.microsoft.com/office/powerpoint/2010/main" val="210559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a:xfrm>
            <a:off x="249118" y="92973"/>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A: Research – Analysis of the Task</a:t>
            </a:r>
            <a:endParaRPr lang="en-US" sz="2000" b="1" dirty="0">
              <a:solidFill>
                <a:prstClr val="white"/>
              </a:solidFill>
              <a:latin typeface="Century Gothic" charset="0"/>
              <a:ea typeface="Century Gothic" charset="0"/>
              <a:cs typeface="Century Gothic" charset="0"/>
            </a:endParaRPr>
          </a:p>
        </p:txBody>
      </p:sp>
      <p:grpSp>
        <p:nvGrpSpPr>
          <p:cNvPr id="7" name="Group 6"/>
          <p:cNvGrpSpPr/>
          <p:nvPr/>
        </p:nvGrpSpPr>
        <p:grpSpPr>
          <a:xfrm>
            <a:off x="0" y="620688"/>
            <a:ext cx="9721080" cy="6444484"/>
            <a:chOff x="107504" y="764704"/>
            <a:chExt cx="9505056" cy="576064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64704"/>
              <a:ext cx="9144000" cy="5511800"/>
            </a:xfrm>
            <a:prstGeom prst="rect">
              <a:avLst/>
            </a:prstGeom>
          </p:spPr>
        </p:pic>
        <p:sp>
          <p:nvSpPr>
            <p:cNvPr id="6" name="Rectangle 5"/>
            <p:cNvSpPr/>
            <p:nvPr/>
          </p:nvSpPr>
          <p:spPr>
            <a:xfrm>
              <a:off x="7668344" y="5949280"/>
              <a:ext cx="1944216" cy="57606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grpSp>
      <p:sp>
        <p:nvSpPr>
          <p:cNvPr id="8" name="Rectangle 7"/>
          <p:cNvSpPr/>
          <p:nvPr/>
        </p:nvSpPr>
        <p:spPr>
          <a:xfrm>
            <a:off x="281522" y="836712"/>
            <a:ext cx="2185579" cy="954107"/>
          </a:xfrm>
          <a:prstGeom prst="rect">
            <a:avLst/>
          </a:prstGeom>
        </p:spPr>
        <p:txBody>
          <a:bodyPr wrap="square">
            <a:spAutoFit/>
          </a:bodyPr>
          <a:lstStyle/>
          <a:p>
            <a:r>
              <a:rPr lang="en-GB" sz="2800" b="1" dirty="0">
                <a:solidFill>
                  <a:srgbClr val="FF0000"/>
                </a:solidFill>
                <a:latin typeface="Century Gothic" panose="020B0502020202020204" pitchFamily="34" charset="0"/>
              </a:rPr>
              <a:t>Example</a:t>
            </a:r>
          </a:p>
          <a:p>
            <a:endParaRPr lang="en-GB" sz="2800" b="1" dirty="0">
              <a:solidFill>
                <a:srgbClr val="FF0000"/>
              </a:solidFill>
              <a:latin typeface="Century Gothic" panose="020B0502020202020204" pitchFamily="34" charset="0"/>
            </a:endParaRPr>
          </a:p>
        </p:txBody>
      </p:sp>
      <p:sp>
        <p:nvSpPr>
          <p:cNvPr id="9" name="Rectangle 8"/>
          <p:cNvSpPr/>
          <p:nvPr/>
        </p:nvSpPr>
        <p:spPr>
          <a:xfrm>
            <a:off x="76798" y="6405381"/>
            <a:ext cx="9044816" cy="353943"/>
          </a:xfrm>
          <a:prstGeom prst="rect">
            <a:avLst/>
          </a:prstGeom>
        </p:spPr>
        <p:txBody>
          <a:bodyPr wrap="square">
            <a:spAutoFit/>
          </a:bodyPr>
          <a:lstStyle/>
          <a:p>
            <a:r>
              <a:rPr lang="en-GB" sz="1700" b="1" dirty="0">
                <a:solidFill>
                  <a:srgbClr val="FF0000"/>
                </a:solidFill>
                <a:latin typeface="Century Gothic" panose="020B0502020202020204" pitchFamily="34" charset="0"/>
              </a:rPr>
              <a:t>Have you recorded all of your thoughts?  Have you explored all aspects of the task?</a:t>
            </a:r>
            <a:endParaRPr lang="en-GB" sz="1700" dirty="0">
              <a:solidFill>
                <a:prstClr val="black"/>
              </a:solidFill>
            </a:endParaRPr>
          </a:p>
        </p:txBody>
      </p:sp>
    </p:spTree>
    <p:extLst>
      <p:ext uri="{BB962C8B-B14F-4D97-AF65-F5344CB8AC3E}">
        <p14:creationId xmlns:p14="http://schemas.microsoft.com/office/powerpoint/2010/main" val="2535825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1383</Words>
  <Application>Microsoft Office PowerPoint</Application>
  <PresentationFormat>On-screen Show (4:3)</PresentationFormat>
  <Paragraphs>155</Paragraphs>
  <Slides>17</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Calibri Light</vt:lpstr>
      <vt:lpstr>Century Gothic</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In the NEA, the following information has to be included:</vt:lpstr>
      <vt:lpstr>PowerPoint Presentation</vt:lpstr>
      <vt:lpstr>Analysing the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Dronfield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Thompson</dc:creator>
  <cp:lastModifiedBy>Mrs K Mather</cp:lastModifiedBy>
  <cp:revision>4</cp:revision>
  <dcterms:created xsi:type="dcterms:W3CDTF">2017-05-25T11:31:09Z</dcterms:created>
  <dcterms:modified xsi:type="dcterms:W3CDTF">2017-09-12T15:44:01Z</dcterms:modified>
</cp:coreProperties>
</file>